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Lst>
  <p:notesMasterIdLst>
    <p:notesMasterId r:id="rId46"/>
  </p:notesMasterIdLst>
  <p:sldIdLst>
    <p:sldId id="256" r:id="rId2"/>
    <p:sldId id="257" r:id="rId3"/>
    <p:sldId id="322"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3" r:id="rId20"/>
    <p:sldId id="275" r:id="rId21"/>
    <p:sldId id="276" r:id="rId22"/>
    <p:sldId id="277" r:id="rId23"/>
    <p:sldId id="288" r:id="rId24"/>
    <p:sldId id="290" r:id="rId25"/>
    <p:sldId id="291" r:id="rId26"/>
    <p:sldId id="292" r:id="rId27"/>
    <p:sldId id="293" r:id="rId28"/>
    <p:sldId id="294" r:id="rId29"/>
    <p:sldId id="295" r:id="rId30"/>
    <p:sldId id="297" r:id="rId31"/>
    <p:sldId id="298" r:id="rId32"/>
    <p:sldId id="299" r:id="rId33"/>
    <p:sldId id="300" r:id="rId34"/>
    <p:sldId id="301" r:id="rId35"/>
    <p:sldId id="302" r:id="rId36"/>
    <p:sldId id="303" r:id="rId37"/>
    <p:sldId id="304" r:id="rId38"/>
    <p:sldId id="305" r:id="rId39"/>
    <p:sldId id="313" r:id="rId40"/>
    <p:sldId id="315" r:id="rId41"/>
    <p:sldId id="316" r:id="rId42"/>
    <p:sldId id="317" r:id="rId43"/>
    <p:sldId id="320" r:id="rId44"/>
    <p:sldId id="321" r:id="rId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3"/>
    <a:srgbClr val="C59EE2"/>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B0D91-1212-4CBD-BEED-CD1B7030C70E}"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59F57887-FDE0-4841-834A-4DCA5FCDFF5A}">
      <dgm:prSet phldrT="[Texto]"/>
      <dgm:spPr/>
      <dgm:t>
        <a:bodyPr/>
        <a:lstStyle/>
        <a:p>
          <a:r>
            <a:rPr lang="es-ES" dirty="0"/>
            <a:t>Escrito</a:t>
          </a:r>
        </a:p>
      </dgm:t>
    </dgm:pt>
    <dgm:pt modelId="{C3FCD512-2A20-4623-A5FD-856986621F59}" type="parTrans" cxnId="{65C97FAD-1AE3-4CDB-BCDE-E9C558DD3E58}">
      <dgm:prSet/>
      <dgm:spPr/>
      <dgm:t>
        <a:bodyPr/>
        <a:lstStyle/>
        <a:p>
          <a:endParaRPr lang="es-ES"/>
        </a:p>
      </dgm:t>
    </dgm:pt>
    <dgm:pt modelId="{03A22CB8-0791-4890-9FDF-A1DA9F7DB546}" type="sibTrans" cxnId="{65C97FAD-1AE3-4CDB-BCDE-E9C558DD3E58}">
      <dgm:prSet/>
      <dgm:spPr/>
      <dgm:t>
        <a:bodyPr/>
        <a:lstStyle/>
        <a:p>
          <a:endParaRPr lang="es-ES"/>
        </a:p>
      </dgm:t>
    </dgm:pt>
    <dgm:pt modelId="{C17DCCEC-053C-4DF7-8807-8B76F95A7A93}">
      <dgm:prSet phldrT="[Texto]"/>
      <dgm:spPr/>
      <dgm:t>
        <a:bodyPr/>
        <a:lstStyle/>
        <a:p>
          <a:r>
            <a:rPr lang="es-ES" dirty="0"/>
            <a:t>Electrónico</a:t>
          </a:r>
        </a:p>
      </dgm:t>
    </dgm:pt>
    <dgm:pt modelId="{C09CBB37-AE57-4FA8-8872-688508258993}" type="parTrans" cxnId="{C1BAC6F5-4310-43AE-9983-4489FDD4F853}">
      <dgm:prSet/>
      <dgm:spPr/>
      <dgm:t>
        <a:bodyPr/>
        <a:lstStyle/>
        <a:p>
          <a:endParaRPr lang="es-ES"/>
        </a:p>
      </dgm:t>
    </dgm:pt>
    <dgm:pt modelId="{FDE04A6A-F82D-4948-A2B8-6C73689AFA71}" type="sibTrans" cxnId="{C1BAC6F5-4310-43AE-9983-4489FDD4F853}">
      <dgm:prSet/>
      <dgm:spPr/>
      <dgm:t>
        <a:bodyPr/>
        <a:lstStyle/>
        <a:p>
          <a:endParaRPr lang="es-ES"/>
        </a:p>
      </dgm:t>
    </dgm:pt>
    <dgm:pt modelId="{10F3DB66-D9AB-40E2-9BDA-E6D23CD982BD}">
      <dgm:prSet phldrT="[Texto]"/>
      <dgm:spPr/>
      <dgm:t>
        <a:bodyPr/>
        <a:lstStyle/>
        <a:p>
          <a:r>
            <a:rPr lang="es-ES" dirty="0"/>
            <a:t>Informático</a:t>
          </a:r>
        </a:p>
      </dgm:t>
    </dgm:pt>
    <dgm:pt modelId="{FE142F95-CA3B-49B0-B8A4-84DD533D1E38}" type="parTrans" cxnId="{11BC91EE-4354-43E3-84EB-5BBF8A664457}">
      <dgm:prSet/>
      <dgm:spPr/>
      <dgm:t>
        <a:bodyPr/>
        <a:lstStyle/>
        <a:p>
          <a:endParaRPr lang="es-ES"/>
        </a:p>
      </dgm:t>
    </dgm:pt>
    <dgm:pt modelId="{37347309-6149-4A6F-B0E3-4F26EFF69855}" type="sibTrans" cxnId="{11BC91EE-4354-43E3-84EB-5BBF8A664457}">
      <dgm:prSet/>
      <dgm:spPr/>
      <dgm:t>
        <a:bodyPr/>
        <a:lstStyle/>
        <a:p>
          <a:endParaRPr lang="es-ES"/>
        </a:p>
      </dgm:t>
    </dgm:pt>
    <dgm:pt modelId="{116FE87D-20E9-47F7-AFE9-FA77AEA3B601}">
      <dgm:prSet phldrT="[Texto]"/>
      <dgm:spPr/>
      <dgm:t>
        <a:bodyPr/>
        <a:lstStyle/>
        <a:p>
          <a:r>
            <a:rPr lang="es-ES" dirty="0"/>
            <a:t>Visual</a:t>
          </a:r>
        </a:p>
      </dgm:t>
    </dgm:pt>
    <dgm:pt modelId="{2FD085AE-EF54-413E-BA6A-43F991BEB223}" type="parTrans" cxnId="{4F2BB19E-F6C4-4B1B-AB1D-1191EB15E272}">
      <dgm:prSet/>
      <dgm:spPr/>
      <dgm:t>
        <a:bodyPr/>
        <a:lstStyle/>
        <a:p>
          <a:endParaRPr lang="es-ES"/>
        </a:p>
      </dgm:t>
    </dgm:pt>
    <dgm:pt modelId="{9C76B46B-050A-4BED-BAED-8C8A6E42E617}" type="sibTrans" cxnId="{4F2BB19E-F6C4-4B1B-AB1D-1191EB15E272}">
      <dgm:prSet/>
      <dgm:spPr/>
      <dgm:t>
        <a:bodyPr/>
        <a:lstStyle/>
        <a:p>
          <a:endParaRPr lang="es-ES"/>
        </a:p>
      </dgm:t>
    </dgm:pt>
    <dgm:pt modelId="{23F9FEE6-EB0E-4EFD-99E8-3F31CD852922}">
      <dgm:prSet phldrT="[Texto]"/>
      <dgm:spPr/>
      <dgm:t>
        <a:bodyPr/>
        <a:lstStyle/>
        <a:p>
          <a:r>
            <a:rPr lang="es-ES" dirty="0"/>
            <a:t>Holográfico</a:t>
          </a:r>
        </a:p>
      </dgm:t>
    </dgm:pt>
    <dgm:pt modelId="{61E2E3F2-A791-4291-92FD-A41A9BD7E9D7}" type="parTrans" cxnId="{E2D408BD-74A2-4AC8-818A-AF1D2C2D5388}">
      <dgm:prSet/>
      <dgm:spPr/>
      <dgm:t>
        <a:bodyPr/>
        <a:lstStyle/>
        <a:p>
          <a:endParaRPr lang="es-ES"/>
        </a:p>
      </dgm:t>
    </dgm:pt>
    <dgm:pt modelId="{CE7054DE-ECA8-4C7F-9714-7A228A0A5F80}" type="sibTrans" cxnId="{E2D408BD-74A2-4AC8-818A-AF1D2C2D5388}">
      <dgm:prSet/>
      <dgm:spPr/>
      <dgm:t>
        <a:bodyPr/>
        <a:lstStyle/>
        <a:p>
          <a:endParaRPr lang="es-ES"/>
        </a:p>
      </dgm:t>
    </dgm:pt>
    <dgm:pt modelId="{1E355FE1-CFA1-4E5B-9104-FA6A5D84D6AF}">
      <dgm:prSet phldrT="[Texto]"/>
      <dgm:spPr/>
      <dgm:t>
        <a:bodyPr/>
        <a:lstStyle/>
        <a:p>
          <a:r>
            <a:rPr lang="es-ES" dirty="0"/>
            <a:t>Impreso</a:t>
          </a:r>
        </a:p>
      </dgm:t>
    </dgm:pt>
    <dgm:pt modelId="{892DC180-96DB-47AD-B456-EFC3BCEA442B}" type="parTrans" cxnId="{51FD90B3-C03D-47EC-960D-773E0A6A8A07}">
      <dgm:prSet/>
      <dgm:spPr/>
      <dgm:t>
        <a:bodyPr/>
        <a:lstStyle/>
        <a:p>
          <a:endParaRPr lang="es-ES"/>
        </a:p>
      </dgm:t>
    </dgm:pt>
    <dgm:pt modelId="{52732C86-CE57-4B84-9D92-F0BFE2961996}" type="sibTrans" cxnId="{51FD90B3-C03D-47EC-960D-773E0A6A8A07}">
      <dgm:prSet/>
      <dgm:spPr/>
      <dgm:t>
        <a:bodyPr/>
        <a:lstStyle/>
        <a:p>
          <a:endParaRPr lang="es-ES"/>
        </a:p>
      </dgm:t>
    </dgm:pt>
    <dgm:pt modelId="{767B2ACC-1C2B-40A3-B8D5-C3EFBEEAAF40}">
      <dgm:prSet phldrT="[Texto]"/>
      <dgm:spPr/>
      <dgm:t>
        <a:bodyPr/>
        <a:lstStyle/>
        <a:p>
          <a:r>
            <a:rPr lang="es-ES" dirty="0"/>
            <a:t>Sonoro</a:t>
          </a:r>
        </a:p>
      </dgm:t>
    </dgm:pt>
    <dgm:pt modelId="{2A03D720-8B7D-4D87-A9E2-3F37EDDDA1DF}" type="parTrans" cxnId="{9B697A5C-EB2C-40DD-958D-BC82BFAE634E}">
      <dgm:prSet/>
      <dgm:spPr/>
      <dgm:t>
        <a:bodyPr/>
        <a:lstStyle/>
        <a:p>
          <a:endParaRPr lang="es-ES"/>
        </a:p>
      </dgm:t>
    </dgm:pt>
    <dgm:pt modelId="{6A36C811-B033-42D9-87A4-D43C4E66C9DF}" type="sibTrans" cxnId="{9B697A5C-EB2C-40DD-958D-BC82BFAE634E}">
      <dgm:prSet/>
      <dgm:spPr/>
      <dgm:t>
        <a:bodyPr/>
        <a:lstStyle/>
        <a:p>
          <a:endParaRPr lang="es-ES"/>
        </a:p>
      </dgm:t>
    </dgm:pt>
    <dgm:pt modelId="{C3698F75-2B20-439E-964C-FF05E8B30C3C}" type="pres">
      <dgm:prSet presAssocID="{57EB0D91-1212-4CBD-BEED-CD1B7030C70E}" presName="linearFlow" presStyleCnt="0">
        <dgm:presLayoutVars>
          <dgm:dir/>
          <dgm:resizeHandles val="exact"/>
        </dgm:presLayoutVars>
      </dgm:prSet>
      <dgm:spPr/>
    </dgm:pt>
    <dgm:pt modelId="{64C740FA-2F78-44B9-AC01-0F87CC9B7C52}" type="pres">
      <dgm:prSet presAssocID="{59F57887-FDE0-4841-834A-4DCA5FCDFF5A}" presName="comp" presStyleCnt="0"/>
      <dgm:spPr/>
    </dgm:pt>
    <dgm:pt modelId="{C3125D7F-A755-4BC3-A352-ACD8A5412CBA}" type="pres">
      <dgm:prSet presAssocID="{59F57887-FDE0-4841-834A-4DCA5FCDFF5A}" presName="rect2" presStyleLbl="node1" presStyleIdx="0" presStyleCnt="7">
        <dgm:presLayoutVars>
          <dgm:bulletEnabled val="1"/>
        </dgm:presLayoutVars>
      </dgm:prSet>
      <dgm:spPr/>
    </dgm:pt>
    <dgm:pt modelId="{71B3ABB5-C6A0-45C1-8C87-52E73E9D83AF}" type="pres">
      <dgm:prSet presAssocID="{59F57887-FDE0-4841-834A-4DCA5FCDFF5A}" presName="rect1" presStyleLbl="lnNod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E36AF18B-ABEE-41F3-9E7F-D87BE95A5904}" type="pres">
      <dgm:prSet presAssocID="{03A22CB8-0791-4890-9FDF-A1DA9F7DB546}" presName="sibTrans" presStyleCnt="0"/>
      <dgm:spPr/>
    </dgm:pt>
    <dgm:pt modelId="{D92A5913-A901-40A1-B8F2-6FF5F75F63F6}" type="pres">
      <dgm:prSet presAssocID="{C17DCCEC-053C-4DF7-8807-8B76F95A7A93}" presName="comp" presStyleCnt="0"/>
      <dgm:spPr/>
    </dgm:pt>
    <dgm:pt modelId="{C6FBF56B-26D1-47DC-9B5A-015ADC0AD47B}" type="pres">
      <dgm:prSet presAssocID="{C17DCCEC-053C-4DF7-8807-8B76F95A7A93}" presName="rect2" presStyleLbl="node1" presStyleIdx="1" presStyleCnt="7">
        <dgm:presLayoutVars>
          <dgm:bulletEnabled val="1"/>
        </dgm:presLayoutVars>
      </dgm:prSet>
      <dgm:spPr/>
    </dgm:pt>
    <dgm:pt modelId="{91493980-AB11-45A9-ABA4-967836E8AF95}" type="pres">
      <dgm:prSet presAssocID="{C17DCCEC-053C-4DF7-8807-8B76F95A7A93}" presName="rect1" presStyleLbl="lnNod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1277CEF7-37CB-44B5-81DE-59066B23A531}" type="pres">
      <dgm:prSet presAssocID="{FDE04A6A-F82D-4948-A2B8-6C73689AFA71}" presName="sibTrans" presStyleCnt="0"/>
      <dgm:spPr/>
    </dgm:pt>
    <dgm:pt modelId="{E827B0AD-9716-49AB-889E-21AF0E5FA003}" type="pres">
      <dgm:prSet presAssocID="{10F3DB66-D9AB-40E2-9BDA-E6D23CD982BD}" presName="comp" presStyleCnt="0"/>
      <dgm:spPr/>
    </dgm:pt>
    <dgm:pt modelId="{65F5C1B1-ABC9-4E1A-95F6-AE10C605E648}" type="pres">
      <dgm:prSet presAssocID="{10F3DB66-D9AB-40E2-9BDA-E6D23CD982BD}" presName="rect2" presStyleLbl="node1" presStyleIdx="2" presStyleCnt="7">
        <dgm:presLayoutVars>
          <dgm:bulletEnabled val="1"/>
        </dgm:presLayoutVars>
      </dgm:prSet>
      <dgm:spPr/>
    </dgm:pt>
    <dgm:pt modelId="{58775A51-F188-47FB-A188-2C77A293A54E}" type="pres">
      <dgm:prSet presAssocID="{10F3DB66-D9AB-40E2-9BDA-E6D23CD982BD}" presName="rect1" presStyleLbl="lnNod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pt>
    <dgm:pt modelId="{36C20B3A-0E21-403E-8796-CA5355D239B2}" type="pres">
      <dgm:prSet presAssocID="{37347309-6149-4A6F-B0E3-4F26EFF69855}" presName="sibTrans" presStyleCnt="0"/>
      <dgm:spPr/>
    </dgm:pt>
    <dgm:pt modelId="{F6DE7DBF-839D-4E65-931D-908E3EBEB921}" type="pres">
      <dgm:prSet presAssocID="{116FE87D-20E9-47F7-AFE9-FA77AEA3B601}" presName="comp" presStyleCnt="0"/>
      <dgm:spPr/>
    </dgm:pt>
    <dgm:pt modelId="{BA7C7961-297C-4CA9-9E16-50EC04DF0540}" type="pres">
      <dgm:prSet presAssocID="{116FE87D-20E9-47F7-AFE9-FA77AEA3B601}" presName="rect2" presStyleLbl="node1" presStyleIdx="3" presStyleCnt="7">
        <dgm:presLayoutVars>
          <dgm:bulletEnabled val="1"/>
        </dgm:presLayoutVars>
      </dgm:prSet>
      <dgm:spPr/>
    </dgm:pt>
    <dgm:pt modelId="{A346EC62-BA67-4B49-8F14-2E002B16D6FC}" type="pres">
      <dgm:prSet presAssocID="{116FE87D-20E9-47F7-AFE9-FA77AEA3B601}" presName="rect1" presStyleLbl="lnNod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pt>
    <dgm:pt modelId="{ABA3299D-F606-423C-A43C-3FBE0BE1F4A7}" type="pres">
      <dgm:prSet presAssocID="{9C76B46B-050A-4BED-BAED-8C8A6E42E617}" presName="sibTrans" presStyleCnt="0"/>
      <dgm:spPr/>
    </dgm:pt>
    <dgm:pt modelId="{5D3C3B9A-2D69-405B-A90B-78BD48147C2A}" type="pres">
      <dgm:prSet presAssocID="{23F9FEE6-EB0E-4EFD-99E8-3F31CD852922}" presName="comp" presStyleCnt="0"/>
      <dgm:spPr/>
    </dgm:pt>
    <dgm:pt modelId="{E183EDFD-70EE-443A-BE25-48077C40D9A9}" type="pres">
      <dgm:prSet presAssocID="{23F9FEE6-EB0E-4EFD-99E8-3F31CD852922}" presName="rect2" presStyleLbl="node1" presStyleIdx="4" presStyleCnt="7">
        <dgm:presLayoutVars>
          <dgm:bulletEnabled val="1"/>
        </dgm:presLayoutVars>
      </dgm:prSet>
      <dgm:spPr/>
    </dgm:pt>
    <dgm:pt modelId="{8C2D7FD1-D6E6-41CF-903A-09762DB13A59}" type="pres">
      <dgm:prSet presAssocID="{23F9FEE6-EB0E-4EFD-99E8-3F31CD852922}" presName="rect1" presStyleLbl="lnNod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259ADB6B-E4F1-4F40-AD90-FCDAEA8BD300}" type="pres">
      <dgm:prSet presAssocID="{CE7054DE-ECA8-4C7F-9714-7A228A0A5F80}" presName="sibTrans" presStyleCnt="0"/>
      <dgm:spPr/>
    </dgm:pt>
    <dgm:pt modelId="{D48A94AD-0BDC-4638-A339-01D57675904E}" type="pres">
      <dgm:prSet presAssocID="{1E355FE1-CFA1-4E5B-9104-FA6A5D84D6AF}" presName="comp" presStyleCnt="0"/>
      <dgm:spPr/>
    </dgm:pt>
    <dgm:pt modelId="{571A8D1C-1C86-47F4-91BB-3F5EFD53DF8A}" type="pres">
      <dgm:prSet presAssocID="{1E355FE1-CFA1-4E5B-9104-FA6A5D84D6AF}" presName="rect2" presStyleLbl="node1" presStyleIdx="5" presStyleCnt="7">
        <dgm:presLayoutVars>
          <dgm:bulletEnabled val="1"/>
        </dgm:presLayoutVars>
      </dgm:prSet>
      <dgm:spPr/>
    </dgm:pt>
    <dgm:pt modelId="{95B04B26-2150-4EE2-9A34-AA991BE2A733}" type="pres">
      <dgm:prSet presAssocID="{1E355FE1-CFA1-4E5B-9104-FA6A5D84D6AF}" presName="rect1" presStyleLbl="lnNod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dgm:spPr>
    </dgm:pt>
    <dgm:pt modelId="{F251827E-0D21-43DE-AB9A-64C7A4252411}" type="pres">
      <dgm:prSet presAssocID="{52732C86-CE57-4B84-9D92-F0BFE2961996}" presName="sibTrans" presStyleCnt="0"/>
      <dgm:spPr/>
    </dgm:pt>
    <dgm:pt modelId="{1BC8F73C-C065-414C-ABDC-DC65E42EC45F}" type="pres">
      <dgm:prSet presAssocID="{767B2ACC-1C2B-40A3-B8D5-C3EFBEEAAF40}" presName="comp" presStyleCnt="0"/>
      <dgm:spPr/>
    </dgm:pt>
    <dgm:pt modelId="{06DC4ABA-B89D-4D40-A5A1-FEC1BCCF5A29}" type="pres">
      <dgm:prSet presAssocID="{767B2ACC-1C2B-40A3-B8D5-C3EFBEEAAF40}" presName="rect2" presStyleLbl="node1" presStyleIdx="6" presStyleCnt="7">
        <dgm:presLayoutVars>
          <dgm:bulletEnabled val="1"/>
        </dgm:presLayoutVars>
      </dgm:prSet>
      <dgm:spPr/>
    </dgm:pt>
    <dgm:pt modelId="{BB6696E5-0CD9-4665-922A-7599FCAB0282}" type="pres">
      <dgm:prSet presAssocID="{767B2ACC-1C2B-40A3-B8D5-C3EFBEEAAF40}" presName="rect1" presStyleLbl="ln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dgm:spPr>
    </dgm:pt>
  </dgm:ptLst>
  <dgm:cxnLst>
    <dgm:cxn modelId="{EF39022C-7511-47DF-B456-CF1FBE1FB6B9}" type="presOf" srcId="{59F57887-FDE0-4841-834A-4DCA5FCDFF5A}" destId="{C3125D7F-A755-4BC3-A352-ACD8A5412CBA}" srcOrd="0" destOrd="0" presId="urn:microsoft.com/office/officeart/2008/layout/AlternatingPictureBlocks"/>
    <dgm:cxn modelId="{603C9A50-1476-496C-BECA-7E8718C163C4}" type="presOf" srcId="{C17DCCEC-053C-4DF7-8807-8B76F95A7A93}" destId="{C6FBF56B-26D1-47DC-9B5A-015ADC0AD47B}" srcOrd="0" destOrd="0" presId="urn:microsoft.com/office/officeart/2008/layout/AlternatingPictureBlocks"/>
    <dgm:cxn modelId="{9B697A5C-EB2C-40DD-958D-BC82BFAE634E}" srcId="{57EB0D91-1212-4CBD-BEED-CD1B7030C70E}" destId="{767B2ACC-1C2B-40A3-B8D5-C3EFBEEAAF40}" srcOrd="6" destOrd="0" parTransId="{2A03D720-8B7D-4D87-A9E2-3F37EDDDA1DF}" sibTransId="{6A36C811-B033-42D9-87A4-D43C4E66C9DF}"/>
    <dgm:cxn modelId="{3876F465-9272-448B-A656-0124318926D6}" type="presOf" srcId="{57EB0D91-1212-4CBD-BEED-CD1B7030C70E}" destId="{C3698F75-2B20-439E-964C-FF05E8B30C3C}" srcOrd="0" destOrd="0" presId="urn:microsoft.com/office/officeart/2008/layout/AlternatingPictureBlocks"/>
    <dgm:cxn modelId="{7E6AAC80-285D-4E45-BD05-D371A6922611}" type="presOf" srcId="{116FE87D-20E9-47F7-AFE9-FA77AEA3B601}" destId="{BA7C7961-297C-4CA9-9E16-50EC04DF0540}" srcOrd="0" destOrd="0" presId="urn:microsoft.com/office/officeart/2008/layout/AlternatingPictureBlocks"/>
    <dgm:cxn modelId="{EC7EA286-7556-40EB-8E7B-1AB481B05708}" type="presOf" srcId="{767B2ACC-1C2B-40A3-B8D5-C3EFBEEAAF40}" destId="{06DC4ABA-B89D-4D40-A5A1-FEC1BCCF5A29}" srcOrd="0" destOrd="0" presId="urn:microsoft.com/office/officeart/2008/layout/AlternatingPictureBlocks"/>
    <dgm:cxn modelId="{ACE61D94-363E-41E6-8C4C-0D49EF3B494F}" type="presOf" srcId="{1E355FE1-CFA1-4E5B-9104-FA6A5D84D6AF}" destId="{571A8D1C-1C86-47F4-91BB-3F5EFD53DF8A}" srcOrd="0" destOrd="0" presId="urn:microsoft.com/office/officeart/2008/layout/AlternatingPictureBlocks"/>
    <dgm:cxn modelId="{E13EE897-8663-4C19-8243-90577F5BB3F0}" type="presOf" srcId="{10F3DB66-D9AB-40E2-9BDA-E6D23CD982BD}" destId="{65F5C1B1-ABC9-4E1A-95F6-AE10C605E648}" srcOrd="0" destOrd="0" presId="urn:microsoft.com/office/officeart/2008/layout/AlternatingPictureBlocks"/>
    <dgm:cxn modelId="{4F2BB19E-F6C4-4B1B-AB1D-1191EB15E272}" srcId="{57EB0D91-1212-4CBD-BEED-CD1B7030C70E}" destId="{116FE87D-20E9-47F7-AFE9-FA77AEA3B601}" srcOrd="3" destOrd="0" parTransId="{2FD085AE-EF54-413E-BA6A-43F991BEB223}" sibTransId="{9C76B46B-050A-4BED-BAED-8C8A6E42E617}"/>
    <dgm:cxn modelId="{65C97FAD-1AE3-4CDB-BCDE-E9C558DD3E58}" srcId="{57EB0D91-1212-4CBD-BEED-CD1B7030C70E}" destId="{59F57887-FDE0-4841-834A-4DCA5FCDFF5A}" srcOrd="0" destOrd="0" parTransId="{C3FCD512-2A20-4623-A5FD-856986621F59}" sibTransId="{03A22CB8-0791-4890-9FDF-A1DA9F7DB546}"/>
    <dgm:cxn modelId="{51FD90B3-C03D-47EC-960D-773E0A6A8A07}" srcId="{57EB0D91-1212-4CBD-BEED-CD1B7030C70E}" destId="{1E355FE1-CFA1-4E5B-9104-FA6A5D84D6AF}" srcOrd="5" destOrd="0" parTransId="{892DC180-96DB-47AD-B456-EFC3BCEA442B}" sibTransId="{52732C86-CE57-4B84-9D92-F0BFE2961996}"/>
    <dgm:cxn modelId="{E2D408BD-74A2-4AC8-818A-AF1D2C2D5388}" srcId="{57EB0D91-1212-4CBD-BEED-CD1B7030C70E}" destId="{23F9FEE6-EB0E-4EFD-99E8-3F31CD852922}" srcOrd="4" destOrd="0" parTransId="{61E2E3F2-A791-4291-92FD-A41A9BD7E9D7}" sibTransId="{CE7054DE-ECA8-4C7F-9714-7A228A0A5F80}"/>
    <dgm:cxn modelId="{447769EC-2258-43AD-9DE0-8EAE624F8819}" type="presOf" srcId="{23F9FEE6-EB0E-4EFD-99E8-3F31CD852922}" destId="{E183EDFD-70EE-443A-BE25-48077C40D9A9}" srcOrd="0" destOrd="0" presId="urn:microsoft.com/office/officeart/2008/layout/AlternatingPictureBlocks"/>
    <dgm:cxn modelId="{11BC91EE-4354-43E3-84EB-5BBF8A664457}" srcId="{57EB0D91-1212-4CBD-BEED-CD1B7030C70E}" destId="{10F3DB66-D9AB-40E2-9BDA-E6D23CD982BD}" srcOrd="2" destOrd="0" parTransId="{FE142F95-CA3B-49B0-B8A4-84DD533D1E38}" sibTransId="{37347309-6149-4A6F-B0E3-4F26EFF69855}"/>
    <dgm:cxn modelId="{C1BAC6F5-4310-43AE-9983-4489FDD4F853}" srcId="{57EB0D91-1212-4CBD-BEED-CD1B7030C70E}" destId="{C17DCCEC-053C-4DF7-8807-8B76F95A7A93}" srcOrd="1" destOrd="0" parTransId="{C09CBB37-AE57-4FA8-8872-688508258993}" sibTransId="{FDE04A6A-F82D-4948-A2B8-6C73689AFA71}"/>
    <dgm:cxn modelId="{CD649A03-9611-436B-B90E-02EEA8121052}" type="presParOf" srcId="{C3698F75-2B20-439E-964C-FF05E8B30C3C}" destId="{64C740FA-2F78-44B9-AC01-0F87CC9B7C52}" srcOrd="0" destOrd="0" presId="urn:microsoft.com/office/officeart/2008/layout/AlternatingPictureBlocks"/>
    <dgm:cxn modelId="{4456C690-CC9C-4105-9BCC-7BE24A3B8540}" type="presParOf" srcId="{64C740FA-2F78-44B9-AC01-0F87CC9B7C52}" destId="{C3125D7F-A755-4BC3-A352-ACD8A5412CBA}" srcOrd="0" destOrd="0" presId="urn:microsoft.com/office/officeart/2008/layout/AlternatingPictureBlocks"/>
    <dgm:cxn modelId="{68C8DCA1-A7CF-4C5B-AE06-37F6512B682C}" type="presParOf" srcId="{64C740FA-2F78-44B9-AC01-0F87CC9B7C52}" destId="{71B3ABB5-C6A0-45C1-8C87-52E73E9D83AF}" srcOrd="1" destOrd="0" presId="urn:microsoft.com/office/officeart/2008/layout/AlternatingPictureBlocks"/>
    <dgm:cxn modelId="{46689950-BB1B-47AA-A957-9C40C4603F82}" type="presParOf" srcId="{C3698F75-2B20-439E-964C-FF05E8B30C3C}" destId="{E36AF18B-ABEE-41F3-9E7F-D87BE95A5904}" srcOrd="1" destOrd="0" presId="urn:microsoft.com/office/officeart/2008/layout/AlternatingPictureBlocks"/>
    <dgm:cxn modelId="{0974F2BE-A5E3-4D02-B11E-59DC982BA03C}" type="presParOf" srcId="{C3698F75-2B20-439E-964C-FF05E8B30C3C}" destId="{D92A5913-A901-40A1-B8F2-6FF5F75F63F6}" srcOrd="2" destOrd="0" presId="urn:microsoft.com/office/officeart/2008/layout/AlternatingPictureBlocks"/>
    <dgm:cxn modelId="{254B60DC-0FE6-48F1-8EC6-CAAC6CCED8D4}" type="presParOf" srcId="{D92A5913-A901-40A1-B8F2-6FF5F75F63F6}" destId="{C6FBF56B-26D1-47DC-9B5A-015ADC0AD47B}" srcOrd="0" destOrd="0" presId="urn:microsoft.com/office/officeart/2008/layout/AlternatingPictureBlocks"/>
    <dgm:cxn modelId="{0CBA758D-1E38-4131-9C93-E95E60ECA17D}" type="presParOf" srcId="{D92A5913-A901-40A1-B8F2-6FF5F75F63F6}" destId="{91493980-AB11-45A9-ABA4-967836E8AF95}" srcOrd="1" destOrd="0" presId="urn:microsoft.com/office/officeart/2008/layout/AlternatingPictureBlocks"/>
    <dgm:cxn modelId="{8FD7C8C6-5797-44D7-8EEC-8043D1FCC226}" type="presParOf" srcId="{C3698F75-2B20-439E-964C-FF05E8B30C3C}" destId="{1277CEF7-37CB-44B5-81DE-59066B23A531}" srcOrd="3" destOrd="0" presId="urn:microsoft.com/office/officeart/2008/layout/AlternatingPictureBlocks"/>
    <dgm:cxn modelId="{A2E1F2B7-86BF-4D74-9F7D-BC0A1F7A568A}" type="presParOf" srcId="{C3698F75-2B20-439E-964C-FF05E8B30C3C}" destId="{E827B0AD-9716-49AB-889E-21AF0E5FA003}" srcOrd="4" destOrd="0" presId="urn:microsoft.com/office/officeart/2008/layout/AlternatingPictureBlocks"/>
    <dgm:cxn modelId="{2F70CFD1-A428-4573-8648-8949E5D2CBBA}" type="presParOf" srcId="{E827B0AD-9716-49AB-889E-21AF0E5FA003}" destId="{65F5C1B1-ABC9-4E1A-95F6-AE10C605E648}" srcOrd="0" destOrd="0" presId="urn:microsoft.com/office/officeart/2008/layout/AlternatingPictureBlocks"/>
    <dgm:cxn modelId="{CDF6590D-EC03-430D-8E3F-9BD5BA9EF21B}" type="presParOf" srcId="{E827B0AD-9716-49AB-889E-21AF0E5FA003}" destId="{58775A51-F188-47FB-A188-2C77A293A54E}" srcOrd="1" destOrd="0" presId="urn:microsoft.com/office/officeart/2008/layout/AlternatingPictureBlocks"/>
    <dgm:cxn modelId="{FED5AC9A-30DB-43B5-9CD8-59BCA8C74FC4}" type="presParOf" srcId="{C3698F75-2B20-439E-964C-FF05E8B30C3C}" destId="{36C20B3A-0E21-403E-8796-CA5355D239B2}" srcOrd="5" destOrd="0" presId="urn:microsoft.com/office/officeart/2008/layout/AlternatingPictureBlocks"/>
    <dgm:cxn modelId="{83E20E71-E27A-44E8-89B0-C2D5D951E6CA}" type="presParOf" srcId="{C3698F75-2B20-439E-964C-FF05E8B30C3C}" destId="{F6DE7DBF-839D-4E65-931D-908E3EBEB921}" srcOrd="6" destOrd="0" presId="urn:microsoft.com/office/officeart/2008/layout/AlternatingPictureBlocks"/>
    <dgm:cxn modelId="{2818C801-50D4-4812-9214-32DFD155DC55}" type="presParOf" srcId="{F6DE7DBF-839D-4E65-931D-908E3EBEB921}" destId="{BA7C7961-297C-4CA9-9E16-50EC04DF0540}" srcOrd="0" destOrd="0" presId="urn:microsoft.com/office/officeart/2008/layout/AlternatingPictureBlocks"/>
    <dgm:cxn modelId="{736DB736-FB20-483D-A483-F944F3D9330B}" type="presParOf" srcId="{F6DE7DBF-839D-4E65-931D-908E3EBEB921}" destId="{A346EC62-BA67-4B49-8F14-2E002B16D6FC}" srcOrd="1" destOrd="0" presId="urn:microsoft.com/office/officeart/2008/layout/AlternatingPictureBlocks"/>
    <dgm:cxn modelId="{E8021803-1BE3-4E46-B45E-E64D4BF9E17D}" type="presParOf" srcId="{C3698F75-2B20-439E-964C-FF05E8B30C3C}" destId="{ABA3299D-F606-423C-A43C-3FBE0BE1F4A7}" srcOrd="7" destOrd="0" presId="urn:microsoft.com/office/officeart/2008/layout/AlternatingPictureBlocks"/>
    <dgm:cxn modelId="{FA17CD23-FDA3-42EC-9018-051F65019DB0}" type="presParOf" srcId="{C3698F75-2B20-439E-964C-FF05E8B30C3C}" destId="{5D3C3B9A-2D69-405B-A90B-78BD48147C2A}" srcOrd="8" destOrd="0" presId="urn:microsoft.com/office/officeart/2008/layout/AlternatingPictureBlocks"/>
    <dgm:cxn modelId="{1BD28509-29F5-44B5-B1A1-AFC9EAE64725}" type="presParOf" srcId="{5D3C3B9A-2D69-405B-A90B-78BD48147C2A}" destId="{E183EDFD-70EE-443A-BE25-48077C40D9A9}" srcOrd="0" destOrd="0" presId="urn:microsoft.com/office/officeart/2008/layout/AlternatingPictureBlocks"/>
    <dgm:cxn modelId="{D2C77399-74A6-44DB-A0AD-9F33B4F0706D}" type="presParOf" srcId="{5D3C3B9A-2D69-405B-A90B-78BD48147C2A}" destId="{8C2D7FD1-D6E6-41CF-903A-09762DB13A59}" srcOrd="1" destOrd="0" presId="urn:microsoft.com/office/officeart/2008/layout/AlternatingPictureBlocks"/>
    <dgm:cxn modelId="{E66FA006-297A-41F4-896F-AED64C27CB42}" type="presParOf" srcId="{C3698F75-2B20-439E-964C-FF05E8B30C3C}" destId="{259ADB6B-E4F1-4F40-AD90-FCDAEA8BD300}" srcOrd="9" destOrd="0" presId="urn:microsoft.com/office/officeart/2008/layout/AlternatingPictureBlocks"/>
    <dgm:cxn modelId="{A33EF339-B793-4DA7-9884-79044E799741}" type="presParOf" srcId="{C3698F75-2B20-439E-964C-FF05E8B30C3C}" destId="{D48A94AD-0BDC-4638-A339-01D57675904E}" srcOrd="10" destOrd="0" presId="urn:microsoft.com/office/officeart/2008/layout/AlternatingPictureBlocks"/>
    <dgm:cxn modelId="{F2EFD4FE-F961-49A6-A641-C6325D62ADEC}" type="presParOf" srcId="{D48A94AD-0BDC-4638-A339-01D57675904E}" destId="{571A8D1C-1C86-47F4-91BB-3F5EFD53DF8A}" srcOrd="0" destOrd="0" presId="urn:microsoft.com/office/officeart/2008/layout/AlternatingPictureBlocks"/>
    <dgm:cxn modelId="{678FE0A4-6D61-4604-8A06-2B34C2821663}" type="presParOf" srcId="{D48A94AD-0BDC-4638-A339-01D57675904E}" destId="{95B04B26-2150-4EE2-9A34-AA991BE2A733}" srcOrd="1" destOrd="0" presId="urn:microsoft.com/office/officeart/2008/layout/AlternatingPictureBlocks"/>
    <dgm:cxn modelId="{D656C235-2616-4657-9BF1-7E40EBF70981}" type="presParOf" srcId="{C3698F75-2B20-439E-964C-FF05E8B30C3C}" destId="{F251827E-0D21-43DE-AB9A-64C7A4252411}" srcOrd="11" destOrd="0" presId="urn:microsoft.com/office/officeart/2008/layout/AlternatingPictureBlocks"/>
    <dgm:cxn modelId="{BDDA8E1A-7904-4A73-BE2A-32C95E3EE604}" type="presParOf" srcId="{C3698F75-2B20-439E-964C-FF05E8B30C3C}" destId="{1BC8F73C-C065-414C-ABDC-DC65E42EC45F}" srcOrd="12" destOrd="0" presId="urn:microsoft.com/office/officeart/2008/layout/AlternatingPictureBlocks"/>
    <dgm:cxn modelId="{6C77D66A-7315-4D66-A68C-60FC5DBE153D}" type="presParOf" srcId="{1BC8F73C-C065-414C-ABDC-DC65E42EC45F}" destId="{06DC4ABA-B89D-4D40-A5A1-FEC1BCCF5A29}" srcOrd="0" destOrd="0" presId="urn:microsoft.com/office/officeart/2008/layout/AlternatingPictureBlocks"/>
    <dgm:cxn modelId="{35B29297-623C-44E6-8048-8DB3AA107718}" type="presParOf" srcId="{1BC8F73C-C065-414C-ABDC-DC65E42EC45F}" destId="{BB6696E5-0CD9-4665-922A-7599FCAB028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F9EC0-8C04-4665-9688-4BD23412094B}"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E91CCD6E-B62C-4BBF-B99A-42AA08DC9242}">
      <dgm:prSet phldrT="[Texto]"/>
      <dgm:spPr/>
      <dgm:t>
        <a:bodyPr/>
        <a:lstStyle/>
        <a:p>
          <a:r>
            <a:rPr lang="es-ES" dirty="0"/>
            <a:t>Producción</a:t>
          </a:r>
        </a:p>
      </dgm:t>
    </dgm:pt>
    <dgm:pt modelId="{F0243359-8F3B-413B-9179-54D136DA9AD1}" type="parTrans" cxnId="{885AB379-8FEE-49E5-828C-43D90D84CB7A}">
      <dgm:prSet/>
      <dgm:spPr/>
      <dgm:t>
        <a:bodyPr/>
        <a:lstStyle/>
        <a:p>
          <a:endParaRPr lang="es-ES"/>
        </a:p>
      </dgm:t>
    </dgm:pt>
    <dgm:pt modelId="{89B662FE-C72E-4185-A619-C9B1A6D5DF57}" type="sibTrans" cxnId="{885AB379-8FEE-49E5-828C-43D90D84CB7A}">
      <dgm:prSet/>
      <dgm:spPr/>
      <dgm:t>
        <a:bodyPr/>
        <a:lstStyle/>
        <a:p>
          <a:endParaRPr lang="es-ES"/>
        </a:p>
      </dgm:t>
    </dgm:pt>
    <dgm:pt modelId="{997FF4F9-2BD5-4277-99C0-1EF00320F50C}">
      <dgm:prSet phldrT="[Texto]"/>
      <dgm:spPr/>
      <dgm:t>
        <a:bodyPr/>
        <a:lstStyle/>
        <a:p>
          <a:r>
            <a:rPr lang="es-ES" dirty="0"/>
            <a:t>Clasificación archivística*, ordenación y descripción</a:t>
          </a:r>
        </a:p>
      </dgm:t>
    </dgm:pt>
    <dgm:pt modelId="{8DBB3DC2-0179-4BD2-9DCA-BCFCD8A575C9}" type="parTrans" cxnId="{F09F7012-5946-499A-86EE-61CA4AD41F92}">
      <dgm:prSet/>
      <dgm:spPr/>
      <dgm:t>
        <a:bodyPr/>
        <a:lstStyle/>
        <a:p>
          <a:endParaRPr lang="es-ES"/>
        </a:p>
      </dgm:t>
    </dgm:pt>
    <dgm:pt modelId="{50AA8EE3-91EA-4BA1-B51D-5B6508E7BFAE}" type="sibTrans" cxnId="{F09F7012-5946-499A-86EE-61CA4AD41F92}">
      <dgm:prSet/>
      <dgm:spPr/>
      <dgm:t>
        <a:bodyPr/>
        <a:lstStyle/>
        <a:p>
          <a:endParaRPr lang="es-ES"/>
        </a:p>
      </dgm:t>
    </dgm:pt>
    <dgm:pt modelId="{7FD594D8-37EF-41F1-8985-2877B9D4F4D0}">
      <dgm:prSet phldrT="[Texto]"/>
      <dgm:spPr/>
      <dgm:t>
        <a:bodyPr/>
        <a:lstStyle/>
        <a:p>
          <a:r>
            <a:rPr lang="es-ES" dirty="0"/>
            <a:t>Valoración, Transferencias y disposición</a:t>
          </a:r>
        </a:p>
      </dgm:t>
    </dgm:pt>
    <dgm:pt modelId="{77A268AD-83CB-4B43-A2D3-7E525732D883}" type="parTrans" cxnId="{939E31F8-3190-48E9-98B2-DF66556FE578}">
      <dgm:prSet/>
      <dgm:spPr/>
      <dgm:t>
        <a:bodyPr/>
        <a:lstStyle/>
        <a:p>
          <a:endParaRPr lang="es-ES"/>
        </a:p>
      </dgm:t>
    </dgm:pt>
    <dgm:pt modelId="{88D0AF38-6CAE-45FA-AECA-AFDB09DC9248}" type="sibTrans" cxnId="{939E31F8-3190-48E9-98B2-DF66556FE578}">
      <dgm:prSet/>
      <dgm:spPr/>
      <dgm:t>
        <a:bodyPr/>
        <a:lstStyle/>
        <a:p>
          <a:endParaRPr lang="es-ES"/>
        </a:p>
      </dgm:t>
    </dgm:pt>
    <dgm:pt modelId="{03DCEA79-26AC-4A99-8CEA-0AB51F27E6D0}">
      <dgm:prSet phldrT="[Texto]"/>
      <dgm:spPr/>
      <dgm:t>
        <a:bodyPr/>
        <a:lstStyle/>
        <a:p>
          <a:r>
            <a:rPr lang="es-ES" dirty="0"/>
            <a:t>Archivar documentos</a:t>
          </a:r>
        </a:p>
      </dgm:t>
    </dgm:pt>
    <dgm:pt modelId="{24157024-3A27-41C0-BC0E-782EE93DF9FE}" type="parTrans" cxnId="{758E9D89-B405-4B2C-B284-D991EEAB0918}">
      <dgm:prSet/>
      <dgm:spPr/>
      <dgm:t>
        <a:bodyPr/>
        <a:lstStyle/>
        <a:p>
          <a:endParaRPr lang="es-ES"/>
        </a:p>
      </dgm:t>
    </dgm:pt>
    <dgm:pt modelId="{CFF0D76A-0CDF-4CE0-AFAA-3FA021A19F87}" type="sibTrans" cxnId="{758E9D89-B405-4B2C-B284-D991EEAB0918}">
      <dgm:prSet/>
      <dgm:spPr/>
      <dgm:t>
        <a:bodyPr/>
        <a:lstStyle/>
        <a:p>
          <a:endParaRPr lang="es-ES"/>
        </a:p>
      </dgm:t>
    </dgm:pt>
    <dgm:pt modelId="{BC50B7EB-3715-456E-ADC4-A45CEFD32DC8}">
      <dgm:prSet phldrT="[Texto]"/>
      <dgm:spPr/>
      <dgm:t>
        <a:bodyPr/>
        <a:lstStyle/>
        <a:p>
          <a:r>
            <a:rPr lang="es-ES" dirty="0"/>
            <a:t>Conservación y Difusión</a:t>
          </a:r>
        </a:p>
      </dgm:t>
    </dgm:pt>
    <dgm:pt modelId="{6DCD4416-8F85-42D2-8C37-72FF35FA19EA}" type="parTrans" cxnId="{3C6F4A2D-DFDD-44C6-AF98-FF501ABBFB48}">
      <dgm:prSet/>
      <dgm:spPr/>
      <dgm:t>
        <a:bodyPr/>
        <a:lstStyle/>
        <a:p>
          <a:endParaRPr lang="es-ES"/>
        </a:p>
      </dgm:t>
    </dgm:pt>
    <dgm:pt modelId="{9E55C180-A77B-4AB5-B574-26C935DCD26A}" type="sibTrans" cxnId="{3C6F4A2D-DFDD-44C6-AF98-FF501ABBFB48}">
      <dgm:prSet/>
      <dgm:spPr/>
      <dgm:t>
        <a:bodyPr/>
        <a:lstStyle/>
        <a:p>
          <a:endParaRPr lang="es-ES"/>
        </a:p>
      </dgm:t>
    </dgm:pt>
    <dgm:pt modelId="{06102C54-8A1B-42B2-AEA3-66B4577309DD}" type="pres">
      <dgm:prSet presAssocID="{B0EF9EC0-8C04-4665-9688-4BD23412094B}" presName="diagram" presStyleCnt="0">
        <dgm:presLayoutVars>
          <dgm:dir/>
          <dgm:resizeHandles val="exact"/>
        </dgm:presLayoutVars>
      </dgm:prSet>
      <dgm:spPr/>
    </dgm:pt>
    <dgm:pt modelId="{544CB14B-7516-48FB-AE77-13ACC2D4967E}" type="pres">
      <dgm:prSet presAssocID="{E91CCD6E-B62C-4BBF-B99A-42AA08DC9242}" presName="node" presStyleLbl="node1" presStyleIdx="0" presStyleCnt="5" custLinFactNeighborX="-57433" custLinFactNeighborY="1698">
        <dgm:presLayoutVars>
          <dgm:bulletEnabled val="1"/>
        </dgm:presLayoutVars>
      </dgm:prSet>
      <dgm:spPr/>
    </dgm:pt>
    <dgm:pt modelId="{FAAF9061-34CF-4308-AE5A-022D4AEEE00A}" type="pres">
      <dgm:prSet presAssocID="{89B662FE-C72E-4185-A619-C9B1A6D5DF57}" presName="sibTrans" presStyleLbl="sibTrans2D1" presStyleIdx="0" presStyleCnt="4" custLinFactX="80263" custLinFactNeighborX="100000" custLinFactNeighborY="1813"/>
      <dgm:spPr/>
    </dgm:pt>
    <dgm:pt modelId="{7E418368-292E-4C7F-AB29-146E2B0E6DDE}" type="pres">
      <dgm:prSet presAssocID="{89B662FE-C72E-4185-A619-C9B1A6D5DF57}" presName="connectorText" presStyleLbl="sibTrans2D1" presStyleIdx="0" presStyleCnt="4"/>
      <dgm:spPr/>
    </dgm:pt>
    <dgm:pt modelId="{48DD08BA-9C81-4810-B172-07D3E539D7F3}" type="pres">
      <dgm:prSet presAssocID="{997FF4F9-2BD5-4277-99C0-1EF00320F50C}" presName="node" presStyleLbl="node1" presStyleIdx="1" presStyleCnt="5">
        <dgm:presLayoutVars>
          <dgm:bulletEnabled val="1"/>
        </dgm:presLayoutVars>
      </dgm:prSet>
      <dgm:spPr/>
    </dgm:pt>
    <dgm:pt modelId="{50670B58-066F-44D8-98B5-914529CC112F}" type="pres">
      <dgm:prSet presAssocID="{50AA8EE3-91EA-4BA1-B51D-5B6508E7BFAE}" presName="sibTrans" presStyleLbl="sibTrans2D1" presStyleIdx="1" presStyleCnt="4"/>
      <dgm:spPr/>
    </dgm:pt>
    <dgm:pt modelId="{8A5BEDFF-91E5-41C3-8AF3-965509B9B1FC}" type="pres">
      <dgm:prSet presAssocID="{50AA8EE3-91EA-4BA1-B51D-5B6508E7BFAE}" presName="connectorText" presStyleLbl="sibTrans2D1" presStyleIdx="1" presStyleCnt="4"/>
      <dgm:spPr/>
    </dgm:pt>
    <dgm:pt modelId="{B8970481-C96F-4A80-9EF2-A1CED7464921}" type="pres">
      <dgm:prSet presAssocID="{7FD594D8-37EF-41F1-8985-2877B9D4F4D0}" presName="node" presStyleLbl="node1" presStyleIdx="2" presStyleCnt="5" custLinFactNeighborX="44235" custLinFactNeighborY="957">
        <dgm:presLayoutVars>
          <dgm:bulletEnabled val="1"/>
        </dgm:presLayoutVars>
      </dgm:prSet>
      <dgm:spPr/>
    </dgm:pt>
    <dgm:pt modelId="{82AEFD18-F449-4989-81F0-562C76276450}" type="pres">
      <dgm:prSet presAssocID="{88D0AF38-6CAE-45FA-AECA-AFDB09DC9248}" presName="sibTrans" presStyleLbl="sibTrans2D1" presStyleIdx="2" presStyleCnt="4"/>
      <dgm:spPr/>
    </dgm:pt>
    <dgm:pt modelId="{F24619B4-14A9-4E7E-9881-7F1C3E9FC2D8}" type="pres">
      <dgm:prSet presAssocID="{88D0AF38-6CAE-45FA-AECA-AFDB09DC9248}" presName="connectorText" presStyleLbl="sibTrans2D1" presStyleIdx="2" presStyleCnt="4"/>
      <dgm:spPr/>
    </dgm:pt>
    <dgm:pt modelId="{0B12F060-903E-4A45-A78D-107F2E37F97A}" type="pres">
      <dgm:prSet presAssocID="{03DCEA79-26AC-4A99-8CEA-0AB51F27E6D0}" presName="node" presStyleLbl="node1" presStyleIdx="3" presStyleCnt="5" custLinFactNeighborY="-1822">
        <dgm:presLayoutVars>
          <dgm:bulletEnabled val="1"/>
        </dgm:presLayoutVars>
      </dgm:prSet>
      <dgm:spPr/>
    </dgm:pt>
    <dgm:pt modelId="{27C2C353-5C0D-4B46-A4B4-F3F503E4B990}" type="pres">
      <dgm:prSet presAssocID="{CFF0D76A-0CDF-4CE0-AFAA-3FA021A19F87}" presName="sibTrans" presStyleLbl="sibTrans2D1" presStyleIdx="3" presStyleCnt="4"/>
      <dgm:spPr/>
    </dgm:pt>
    <dgm:pt modelId="{FBEACCC5-630F-4FD3-A197-F11F75B31265}" type="pres">
      <dgm:prSet presAssocID="{CFF0D76A-0CDF-4CE0-AFAA-3FA021A19F87}" presName="connectorText" presStyleLbl="sibTrans2D1" presStyleIdx="3" presStyleCnt="4"/>
      <dgm:spPr/>
    </dgm:pt>
    <dgm:pt modelId="{29B91762-BA98-400F-AA86-789C36A77745}" type="pres">
      <dgm:prSet presAssocID="{BC50B7EB-3715-456E-ADC4-A45CEFD32DC8}" presName="node" presStyleLbl="node1" presStyleIdx="4" presStyleCnt="5" custLinFactNeighborX="20037" custLinFactNeighborY="-3094">
        <dgm:presLayoutVars>
          <dgm:bulletEnabled val="1"/>
        </dgm:presLayoutVars>
      </dgm:prSet>
      <dgm:spPr/>
    </dgm:pt>
  </dgm:ptLst>
  <dgm:cxnLst>
    <dgm:cxn modelId="{F09F7012-5946-499A-86EE-61CA4AD41F92}" srcId="{B0EF9EC0-8C04-4665-9688-4BD23412094B}" destId="{997FF4F9-2BD5-4277-99C0-1EF00320F50C}" srcOrd="1" destOrd="0" parTransId="{8DBB3DC2-0179-4BD2-9DCA-BCFCD8A575C9}" sibTransId="{50AA8EE3-91EA-4BA1-B51D-5B6508E7BFAE}"/>
    <dgm:cxn modelId="{60B7B320-C98E-4156-B28E-9CBF0B09C81A}" type="presOf" srcId="{997FF4F9-2BD5-4277-99C0-1EF00320F50C}" destId="{48DD08BA-9C81-4810-B172-07D3E539D7F3}" srcOrd="0" destOrd="0" presId="urn:microsoft.com/office/officeart/2005/8/layout/process5"/>
    <dgm:cxn modelId="{3C6F4A2D-DFDD-44C6-AF98-FF501ABBFB48}" srcId="{B0EF9EC0-8C04-4665-9688-4BD23412094B}" destId="{BC50B7EB-3715-456E-ADC4-A45CEFD32DC8}" srcOrd="4" destOrd="0" parTransId="{6DCD4416-8F85-42D2-8C37-72FF35FA19EA}" sibTransId="{9E55C180-A77B-4AB5-B574-26C935DCD26A}"/>
    <dgm:cxn modelId="{A70B9F47-0CFE-42EA-9534-F416D7A523B8}" type="presOf" srcId="{B0EF9EC0-8C04-4665-9688-4BD23412094B}" destId="{06102C54-8A1B-42B2-AEA3-66B4577309DD}" srcOrd="0" destOrd="0" presId="urn:microsoft.com/office/officeart/2005/8/layout/process5"/>
    <dgm:cxn modelId="{E41EAF5B-A78F-4564-9C3F-72D7D207833B}" type="presOf" srcId="{CFF0D76A-0CDF-4CE0-AFAA-3FA021A19F87}" destId="{FBEACCC5-630F-4FD3-A197-F11F75B31265}" srcOrd="1" destOrd="0" presId="urn:microsoft.com/office/officeart/2005/8/layout/process5"/>
    <dgm:cxn modelId="{885AB379-8FEE-49E5-828C-43D90D84CB7A}" srcId="{B0EF9EC0-8C04-4665-9688-4BD23412094B}" destId="{E91CCD6E-B62C-4BBF-B99A-42AA08DC9242}" srcOrd="0" destOrd="0" parTransId="{F0243359-8F3B-413B-9179-54D136DA9AD1}" sibTransId="{89B662FE-C72E-4185-A619-C9B1A6D5DF57}"/>
    <dgm:cxn modelId="{C66A797C-4821-4659-A177-F5D4BF3AEBB0}" type="presOf" srcId="{03DCEA79-26AC-4A99-8CEA-0AB51F27E6D0}" destId="{0B12F060-903E-4A45-A78D-107F2E37F97A}" srcOrd="0" destOrd="0" presId="urn:microsoft.com/office/officeart/2005/8/layout/process5"/>
    <dgm:cxn modelId="{69C26C82-F751-4B47-9F6F-F8575287BC7B}" type="presOf" srcId="{50AA8EE3-91EA-4BA1-B51D-5B6508E7BFAE}" destId="{8A5BEDFF-91E5-41C3-8AF3-965509B9B1FC}" srcOrd="1" destOrd="0" presId="urn:microsoft.com/office/officeart/2005/8/layout/process5"/>
    <dgm:cxn modelId="{758E9D89-B405-4B2C-B284-D991EEAB0918}" srcId="{B0EF9EC0-8C04-4665-9688-4BD23412094B}" destId="{03DCEA79-26AC-4A99-8CEA-0AB51F27E6D0}" srcOrd="3" destOrd="0" parTransId="{24157024-3A27-41C0-BC0E-782EE93DF9FE}" sibTransId="{CFF0D76A-0CDF-4CE0-AFAA-3FA021A19F87}"/>
    <dgm:cxn modelId="{9F06898C-2AE8-47B1-B477-34EBB27FAEE9}" type="presOf" srcId="{7FD594D8-37EF-41F1-8985-2877B9D4F4D0}" destId="{B8970481-C96F-4A80-9EF2-A1CED7464921}" srcOrd="0" destOrd="0" presId="urn:microsoft.com/office/officeart/2005/8/layout/process5"/>
    <dgm:cxn modelId="{813593A5-5812-4855-8539-08360B49797C}" type="presOf" srcId="{E91CCD6E-B62C-4BBF-B99A-42AA08DC9242}" destId="{544CB14B-7516-48FB-AE77-13ACC2D4967E}" srcOrd="0" destOrd="0" presId="urn:microsoft.com/office/officeart/2005/8/layout/process5"/>
    <dgm:cxn modelId="{0F8C0DBD-77B1-4354-9090-D90DA52E9B1F}" type="presOf" srcId="{89B662FE-C72E-4185-A619-C9B1A6D5DF57}" destId="{7E418368-292E-4C7F-AB29-146E2B0E6DDE}" srcOrd="1" destOrd="0" presId="urn:microsoft.com/office/officeart/2005/8/layout/process5"/>
    <dgm:cxn modelId="{099796BF-D2A4-4758-A3A2-298AED711B5D}" type="presOf" srcId="{89B662FE-C72E-4185-A619-C9B1A6D5DF57}" destId="{FAAF9061-34CF-4308-AE5A-022D4AEEE00A}" srcOrd="0" destOrd="0" presId="urn:microsoft.com/office/officeart/2005/8/layout/process5"/>
    <dgm:cxn modelId="{72E6D6C0-169B-4C8D-BD1E-D396E0B92DB7}" type="presOf" srcId="{88D0AF38-6CAE-45FA-AECA-AFDB09DC9248}" destId="{F24619B4-14A9-4E7E-9881-7F1C3E9FC2D8}" srcOrd="1" destOrd="0" presId="urn:microsoft.com/office/officeart/2005/8/layout/process5"/>
    <dgm:cxn modelId="{60BBF4C7-3879-459C-8474-3549A6C26184}" type="presOf" srcId="{88D0AF38-6CAE-45FA-AECA-AFDB09DC9248}" destId="{82AEFD18-F449-4989-81F0-562C76276450}" srcOrd="0" destOrd="0" presId="urn:microsoft.com/office/officeart/2005/8/layout/process5"/>
    <dgm:cxn modelId="{DA7A2BD7-DD99-45D9-A075-1EE87C81AE54}" type="presOf" srcId="{CFF0D76A-0CDF-4CE0-AFAA-3FA021A19F87}" destId="{27C2C353-5C0D-4B46-A4B4-F3F503E4B990}" srcOrd="0" destOrd="0" presId="urn:microsoft.com/office/officeart/2005/8/layout/process5"/>
    <dgm:cxn modelId="{3E4568DF-3E4F-43D4-9EB3-8CC1C7E62C27}" type="presOf" srcId="{50AA8EE3-91EA-4BA1-B51D-5B6508E7BFAE}" destId="{50670B58-066F-44D8-98B5-914529CC112F}" srcOrd="0" destOrd="0" presId="urn:microsoft.com/office/officeart/2005/8/layout/process5"/>
    <dgm:cxn modelId="{D11EC1E2-26EC-4EEC-AAF7-8478ED9880E2}" type="presOf" srcId="{BC50B7EB-3715-456E-ADC4-A45CEFD32DC8}" destId="{29B91762-BA98-400F-AA86-789C36A77745}" srcOrd="0" destOrd="0" presId="urn:microsoft.com/office/officeart/2005/8/layout/process5"/>
    <dgm:cxn modelId="{939E31F8-3190-48E9-98B2-DF66556FE578}" srcId="{B0EF9EC0-8C04-4665-9688-4BD23412094B}" destId="{7FD594D8-37EF-41F1-8985-2877B9D4F4D0}" srcOrd="2" destOrd="0" parTransId="{77A268AD-83CB-4B43-A2D3-7E525732D883}" sibTransId="{88D0AF38-6CAE-45FA-AECA-AFDB09DC9248}"/>
    <dgm:cxn modelId="{38F34AE9-6A64-4EA3-8F8B-03FCEFC31F05}" type="presParOf" srcId="{06102C54-8A1B-42B2-AEA3-66B4577309DD}" destId="{544CB14B-7516-48FB-AE77-13ACC2D4967E}" srcOrd="0" destOrd="0" presId="urn:microsoft.com/office/officeart/2005/8/layout/process5"/>
    <dgm:cxn modelId="{53FC8583-3A66-44E0-830F-51F0F5CDB9BB}" type="presParOf" srcId="{06102C54-8A1B-42B2-AEA3-66B4577309DD}" destId="{FAAF9061-34CF-4308-AE5A-022D4AEEE00A}" srcOrd="1" destOrd="0" presId="urn:microsoft.com/office/officeart/2005/8/layout/process5"/>
    <dgm:cxn modelId="{20AAABF0-A25F-45D5-9F55-8181F9C270BF}" type="presParOf" srcId="{FAAF9061-34CF-4308-AE5A-022D4AEEE00A}" destId="{7E418368-292E-4C7F-AB29-146E2B0E6DDE}" srcOrd="0" destOrd="0" presId="urn:microsoft.com/office/officeart/2005/8/layout/process5"/>
    <dgm:cxn modelId="{5124D78E-70BB-48FB-9DD1-34943BEBD38D}" type="presParOf" srcId="{06102C54-8A1B-42B2-AEA3-66B4577309DD}" destId="{48DD08BA-9C81-4810-B172-07D3E539D7F3}" srcOrd="2" destOrd="0" presId="urn:microsoft.com/office/officeart/2005/8/layout/process5"/>
    <dgm:cxn modelId="{622B83D2-814E-40AC-9FD4-CE1D63794E04}" type="presParOf" srcId="{06102C54-8A1B-42B2-AEA3-66B4577309DD}" destId="{50670B58-066F-44D8-98B5-914529CC112F}" srcOrd="3" destOrd="0" presId="urn:microsoft.com/office/officeart/2005/8/layout/process5"/>
    <dgm:cxn modelId="{A38E88E8-ED37-4E79-85A1-6EB9E775D55B}" type="presParOf" srcId="{50670B58-066F-44D8-98B5-914529CC112F}" destId="{8A5BEDFF-91E5-41C3-8AF3-965509B9B1FC}" srcOrd="0" destOrd="0" presId="urn:microsoft.com/office/officeart/2005/8/layout/process5"/>
    <dgm:cxn modelId="{EA14DA5A-6B81-468D-BCCB-00B871BA6867}" type="presParOf" srcId="{06102C54-8A1B-42B2-AEA3-66B4577309DD}" destId="{B8970481-C96F-4A80-9EF2-A1CED7464921}" srcOrd="4" destOrd="0" presId="urn:microsoft.com/office/officeart/2005/8/layout/process5"/>
    <dgm:cxn modelId="{7F4B4B57-B161-4A85-B74A-32A820F5E14B}" type="presParOf" srcId="{06102C54-8A1B-42B2-AEA3-66B4577309DD}" destId="{82AEFD18-F449-4989-81F0-562C76276450}" srcOrd="5" destOrd="0" presId="urn:microsoft.com/office/officeart/2005/8/layout/process5"/>
    <dgm:cxn modelId="{18F1395E-DC34-4A1F-BB65-61DE0A6793E5}" type="presParOf" srcId="{82AEFD18-F449-4989-81F0-562C76276450}" destId="{F24619B4-14A9-4E7E-9881-7F1C3E9FC2D8}" srcOrd="0" destOrd="0" presId="urn:microsoft.com/office/officeart/2005/8/layout/process5"/>
    <dgm:cxn modelId="{3CD1B303-15A7-4A49-A10A-8CF946299BE1}" type="presParOf" srcId="{06102C54-8A1B-42B2-AEA3-66B4577309DD}" destId="{0B12F060-903E-4A45-A78D-107F2E37F97A}" srcOrd="6" destOrd="0" presId="urn:microsoft.com/office/officeart/2005/8/layout/process5"/>
    <dgm:cxn modelId="{9DD430BA-F24C-460D-8591-1B43AE791195}" type="presParOf" srcId="{06102C54-8A1B-42B2-AEA3-66B4577309DD}" destId="{27C2C353-5C0D-4B46-A4B4-F3F503E4B990}" srcOrd="7" destOrd="0" presId="urn:microsoft.com/office/officeart/2005/8/layout/process5"/>
    <dgm:cxn modelId="{CD0FFC52-94BC-4A68-9DF0-FD3544B21BF4}" type="presParOf" srcId="{27C2C353-5C0D-4B46-A4B4-F3F503E4B990}" destId="{FBEACCC5-630F-4FD3-A197-F11F75B31265}" srcOrd="0" destOrd="0" presId="urn:microsoft.com/office/officeart/2005/8/layout/process5"/>
    <dgm:cxn modelId="{80D60498-1048-4C59-86EA-7BDEFE65E644}" type="presParOf" srcId="{06102C54-8A1B-42B2-AEA3-66B4577309DD}" destId="{29B91762-BA98-400F-AA86-789C36A7774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61532-436D-47E6-AA25-FD7A12BD28F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CCECC6CB-A7E3-467E-A639-46963AEEEB7A}">
      <dgm:prSet phldrT="[Texto]" custT="1"/>
      <dgm:spPr/>
      <dgm:t>
        <a:bodyPr/>
        <a:lstStyle/>
        <a:p>
          <a:r>
            <a:rPr lang="es-MX" sz="3000" dirty="0">
              <a:latin typeface="Trebuchet MS" panose="020B0603020202020204" pitchFamily="34" charset="0"/>
            </a:rPr>
            <a:t>Archivo de Trámite.</a:t>
          </a:r>
          <a:endParaRPr lang="es-ES" sz="3000" dirty="0">
            <a:latin typeface="Trebuchet MS" panose="020B0603020202020204" pitchFamily="34" charset="0"/>
          </a:endParaRPr>
        </a:p>
      </dgm:t>
    </dgm:pt>
    <dgm:pt modelId="{37D376D8-3E22-4200-9313-B712FF746AF6}" type="parTrans" cxnId="{98435353-DCF0-49EC-A2E8-E5C68F412D60}">
      <dgm:prSet/>
      <dgm:spPr/>
      <dgm:t>
        <a:bodyPr/>
        <a:lstStyle/>
        <a:p>
          <a:endParaRPr lang="es-ES" sz="1600"/>
        </a:p>
      </dgm:t>
    </dgm:pt>
    <dgm:pt modelId="{9A4D53A7-3DC1-49EA-B521-CC313B1DA71F}" type="sibTrans" cxnId="{98435353-DCF0-49EC-A2E8-E5C68F412D60}">
      <dgm:prSet/>
      <dgm:spPr/>
      <dgm:t>
        <a:bodyPr/>
        <a:lstStyle/>
        <a:p>
          <a:endParaRPr lang="es-ES" sz="1600"/>
        </a:p>
      </dgm:t>
    </dgm:pt>
    <dgm:pt modelId="{025CC7BE-BDA4-443F-91EB-15822C0076A4}">
      <dgm:prSet phldrT="[Texto]" custT="1"/>
      <dgm:spPr/>
      <dgm:t>
        <a:bodyPr/>
        <a:lstStyle/>
        <a:p>
          <a:pPr algn="just"/>
          <a:r>
            <a:rPr lang="es-MX" sz="1600" dirty="0">
              <a:latin typeface="Trebuchet MS" panose="020B0603020202020204" pitchFamily="34" charset="0"/>
            </a:rPr>
            <a:t>Es la unidad responsable de la administración de documentos de uso cotidiano y necesario para el ejercicio de las atribuciones de la dependencia. </a:t>
          </a:r>
          <a:r>
            <a:rPr lang="es-MX" sz="1600" b="1" i="0" dirty="0">
              <a:solidFill>
                <a:srgbClr val="7030A0"/>
              </a:solidFill>
              <a:latin typeface="Trebuchet MS" panose="020B0603020202020204" pitchFamily="34" charset="0"/>
            </a:rPr>
            <a:t>Etapa Activa.</a:t>
          </a:r>
          <a:endParaRPr lang="es-ES" sz="1600" dirty="0">
            <a:latin typeface="Trebuchet MS" panose="020B0603020202020204" pitchFamily="34" charset="0"/>
          </a:endParaRPr>
        </a:p>
      </dgm:t>
    </dgm:pt>
    <dgm:pt modelId="{96D8459A-45B4-48A2-A899-2670ABA0547D}" type="parTrans" cxnId="{1393FDEC-7BBA-42C4-9ACC-4D5ECAD603B5}">
      <dgm:prSet/>
      <dgm:spPr/>
      <dgm:t>
        <a:bodyPr/>
        <a:lstStyle/>
        <a:p>
          <a:endParaRPr lang="es-ES" sz="1600"/>
        </a:p>
      </dgm:t>
    </dgm:pt>
    <dgm:pt modelId="{8994A613-0C93-4E09-9EB1-AAB8E49CFD17}" type="sibTrans" cxnId="{1393FDEC-7BBA-42C4-9ACC-4D5ECAD603B5}">
      <dgm:prSet/>
      <dgm:spPr/>
      <dgm:t>
        <a:bodyPr/>
        <a:lstStyle/>
        <a:p>
          <a:endParaRPr lang="es-ES" sz="1600"/>
        </a:p>
      </dgm:t>
    </dgm:pt>
    <dgm:pt modelId="{CA5E12F8-5D08-4F0A-BC2A-35D9A2C89EF1}">
      <dgm:prSet phldrT="[Texto]" custT="1"/>
      <dgm:spPr/>
      <dgm:t>
        <a:bodyPr/>
        <a:lstStyle/>
        <a:p>
          <a:r>
            <a:rPr lang="es-MX" sz="3000" dirty="0">
              <a:latin typeface="Trebuchet MS" panose="020B0603020202020204" pitchFamily="34" charset="0"/>
            </a:rPr>
            <a:t>Archivo de Concentración.</a:t>
          </a:r>
          <a:endParaRPr lang="es-ES" sz="3000" dirty="0">
            <a:latin typeface="Trebuchet MS" panose="020B0603020202020204" pitchFamily="34" charset="0"/>
          </a:endParaRPr>
        </a:p>
      </dgm:t>
    </dgm:pt>
    <dgm:pt modelId="{1292F2C3-3508-4B84-8898-EF4E273FCB77}" type="parTrans" cxnId="{AF31D607-E60A-424F-9E11-548B954A9FAF}">
      <dgm:prSet/>
      <dgm:spPr/>
      <dgm:t>
        <a:bodyPr/>
        <a:lstStyle/>
        <a:p>
          <a:endParaRPr lang="es-ES" sz="1600"/>
        </a:p>
      </dgm:t>
    </dgm:pt>
    <dgm:pt modelId="{E7FD0293-C9A2-4F66-A0C7-C3545C9AEA5B}" type="sibTrans" cxnId="{AF31D607-E60A-424F-9E11-548B954A9FAF}">
      <dgm:prSet/>
      <dgm:spPr/>
      <dgm:t>
        <a:bodyPr/>
        <a:lstStyle/>
        <a:p>
          <a:endParaRPr lang="es-ES" sz="1600"/>
        </a:p>
      </dgm:t>
    </dgm:pt>
    <dgm:pt modelId="{5C2D310B-AC34-42D1-9730-135ADC991F62}">
      <dgm:prSet phldrT="[Texto]" custT="1"/>
      <dgm:spPr/>
      <dgm:t>
        <a:bodyPr/>
        <a:lstStyle/>
        <a:p>
          <a:pPr algn="just"/>
          <a:r>
            <a:rPr lang="es-MX" sz="1450" dirty="0">
              <a:latin typeface="Trebuchet MS" panose="020B0603020202020204" pitchFamily="34" charset="0"/>
            </a:rPr>
            <a:t>Es la unidad responsable de la administración de documentos cuya consulta es </a:t>
          </a:r>
          <a:r>
            <a:rPr lang="es-MX" sz="1450" i="1" dirty="0">
              <a:latin typeface="Trebuchet MS" panose="020B0603020202020204" pitchFamily="34" charset="0"/>
            </a:rPr>
            <a:t>esporádica</a:t>
          </a:r>
          <a:r>
            <a:rPr lang="es-MX" sz="1450" dirty="0">
              <a:latin typeface="Trebuchet MS" panose="020B0603020202020204" pitchFamily="34" charset="0"/>
            </a:rPr>
            <a:t> por parte de las dependencias, y que permanecerán en el hasta su destino final. </a:t>
          </a:r>
          <a:r>
            <a:rPr lang="es-MX" sz="1450" b="1" i="0" dirty="0">
              <a:solidFill>
                <a:srgbClr val="7030A0"/>
              </a:solidFill>
              <a:latin typeface="Trebuchet MS" panose="020B0603020202020204" pitchFamily="34" charset="0"/>
            </a:rPr>
            <a:t>Etapa </a:t>
          </a:r>
          <a:r>
            <a:rPr lang="es-MX" sz="1450" b="1" i="0" dirty="0" err="1">
              <a:solidFill>
                <a:srgbClr val="7030A0"/>
              </a:solidFill>
              <a:latin typeface="Trebuchet MS" panose="020B0603020202020204" pitchFamily="34" charset="0"/>
            </a:rPr>
            <a:t>Semi</a:t>
          </a:r>
          <a:r>
            <a:rPr lang="es-MX" sz="1450" b="1" i="0" dirty="0">
              <a:solidFill>
                <a:srgbClr val="7030A0"/>
              </a:solidFill>
              <a:latin typeface="Trebuchet MS" panose="020B0603020202020204" pitchFamily="34" charset="0"/>
            </a:rPr>
            <a:t>-Activa.</a:t>
          </a:r>
          <a:endParaRPr lang="es-ES" sz="1450" dirty="0">
            <a:latin typeface="Trebuchet MS" panose="020B0603020202020204" pitchFamily="34" charset="0"/>
          </a:endParaRPr>
        </a:p>
      </dgm:t>
    </dgm:pt>
    <dgm:pt modelId="{3F4188AD-AC61-457F-8A64-15D56FF96E19}" type="parTrans" cxnId="{B9148D66-D504-48AD-91B2-45433B780AA7}">
      <dgm:prSet/>
      <dgm:spPr/>
      <dgm:t>
        <a:bodyPr/>
        <a:lstStyle/>
        <a:p>
          <a:endParaRPr lang="es-ES" sz="1600"/>
        </a:p>
      </dgm:t>
    </dgm:pt>
    <dgm:pt modelId="{79A91B9F-2C8E-42BF-9B12-07D0FEA196C8}" type="sibTrans" cxnId="{B9148D66-D504-48AD-91B2-45433B780AA7}">
      <dgm:prSet/>
      <dgm:spPr/>
      <dgm:t>
        <a:bodyPr/>
        <a:lstStyle/>
        <a:p>
          <a:endParaRPr lang="es-ES" sz="1600"/>
        </a:p>
      </dgm:t>
    </dgm:pt>
    <dgm:pt modelId="{1097ADC4-D104-4D51-9B83-27F9A4C2FEE4}">
      <dgm:prSet phldrT="[Texto]" custT="1"/>
      <dgm:spPr/>
      <dgm:t>
        <a:bodyPr/>
        <a:lstStyle/>
        <a:p>
          <a:r>
            <a:rPr lang="es-MX" sz="3000" dirty="0">
              <a:latin typeface="Trebuchet MS" panose="020B0603020202020204" pitchFamily="34" charset="0"/>
            </a:rPr>
            <a:t>Archivo Histórico.</a:t>
          </a:r>
          <a:endParaRPr lang="es-ES" sz="3000" dirty="0">
            <a:latin typeface="Trebuchet MS" panose="020B0603020202020204" pitchFamily="34" charset="0"/>
          </a:endParaRPr>
        </a:p>
      </dgm:t>
    </dgm:pt>
    <dgm:pt modelId="{24CE2309-D763-4E71-BB8C-DB200CF93DC9}" type="parTrans" cxnId="{34DC4BAB-4801-4A6F-83D9-E4DAE3079664}">
      <dgm:prSet/>
      <dgm:spPr/>
      <dgm:t>
        <a:bodyPr/>
        <a:lstStyle/>
        <a:p>
          <a:endParaRPr lang="es-ES" sz="1600"/>
        </a:p>
      </dgm:t>
    </dgm:pt>
    <dgm:pt modelId="{B44822D4-CD74-4DCC-9335-17BF9EC76F00}" type="sibTrans" cxnId="{34DC4BAB-4801-4A6F-83D9-E4DAE3079664}">
      <dgm:prSet/>
      <dgm:spPr/>
      <dgm:t>
        <a:bodyPr/>
        <a:lstStyle/>
        <a:p>
          <a:endParaRPr lang="es-ES" sz="1600"/>
        </a:p>
      </dgm:t>
    </dgm:pt>
    <dgm:pt modelId="{7CEAA81F-B568-493A-A37F-1028FADD1476}">
      <dgm:prSet phldrT="[Texto]" custT="1"/>
      <dgm:spPr/>
      <dgm:t>
        <a:bodyPr/>
        <a:lstStyle/>
        <a:p>
          <a:pPr algn="just"/>
          <a:r>
            <a:rPr lang="es-MX" sz="1600" dirty="0">
              <a:latin typeface="Trebuchet MS" panose="020B0603020202020204" pitchFamily="34" charset="0"/>
            </a:rPr>
            <a:t>Es la unidad responsable de organizar, conservar, administrar, describir y divulgar la memoria documental institucional. </a:t>
          </a:r>
          <a:r>
            <a:rPr lang="es-MX" sz="1600" b="1" i="0" dirty="0">
              <a:solidFill>
                <a:srgbClr val="7030A0"/>
              </a:solidFill>
              <a:latin typeface="Trebuchet MS" panose="020B0603020202020204" pitchFamily="34" charset="0"/>
            </a:rPr>
            <a:t>Etapa Inactiva.</a:t>
          </a:r>
          <a:endParaRPr lang="es-ES" sz="1600" dirty="0">
            <a:latin typeface="Trebuchet MS" panose="020B0603020202020204" pitchFamily="34" charset="0"/>
          </a:endParaRPr>
        </a:p>
      </dgm:t>
    </dgm:pt>
    <dgm:pt modelId="{758CE8C9-FDF7-4945-ACC7-E65EC4CBDADB}" type="parTrans" cxnId="{BB11180C-44E5-4786-AB56-EBD58486E524}">
      <dgm:prSet/>
      <dgm:spPr/>
      <dgm:t>
        <a:bodyPr/>
        <a:lstStyle/>
        <a:p>
          <a:endParaRPr lang="es-ES" sz="1600"/>
        </a:p>
      </dgm:t>
    </dgm:pt>
    <dgm:pt modelId="{C8D2C9AE-A62E-4BBA-95BF-E96582AB4CBD}" type="sibTrans" cxnId="{BB11180C-44E5-4786-AB56-EBD58486E524}">
      <dgm:prSet/>
      <dgm:spPr/>
      <dgm:t>
        <a:bodyPr/>
        <a:lstStyle/>
        <a:p>
          <a:endParaRPr lang="es-ES" sz="1600"/>
        </a:p>
      </dgm:t>
    </dgm:pt>
    <dgm:pt modelId="{C0998FD6-B61F-4672-8878-42EC85B4FF5B}">
      <dgm:prSet phldrT="[Texto]" custT="1"/>
      <dgm:spPr/>
      <dgm:t>
        <a:bodyPr/>
        <a:lstStyle/>
        <a:p>
          <a:pPr algn="just"/>
          <a:r>
            <a:rPr lang="es-MX" sz="1450" dirty="0">
              <a:latin typeface="Trebuchet MS" panose="020B0603020202020204" pitchFamily="34" charset="0"/>
            </a:rPr>
            <a:t>Según sea el caso, se procederá a su baja y/o destrucción.</a:t>
          </a:r>
          <a:endParaRPr lang="es-ES" sz="1450" dirty="0">
            <a:latin typeface="Trebuchet MS" panose="020B0603020202020204" pitchFamily="34" charset="0"/>
          </a:endParaRPr>
        </a:p>
      </dgm:t>
    </dgm:pt>
    <dgm:pt modelId="{71280D1A-203E-46E3-8EF9-F756BBA8B98B}" type="parTrans" cxnId="{58B8AFB8-518E-42D7-9F37-ADECAA12E5D3}">
      <dgm:prSet/>
      <dgm:spPr/>
      <dgm:t>
        <a:bodyPr/>
        <a:lstStyle/>
        <a:p>
          <a:endParaRPr lang="es-ES"/>
        </a:p>
      </dgm:t>
    </dgm:pt>
    <dgm:pt modelId="{A89AEA94-3065-4A2C-B5A9-2C5EBB86B7F6}" type="sibTrans" cxnId="{58B8AFB8-518E-42D7-9F37-ADECAA12E5D3}">
      <dgm:prSet/>
      <dgm:spPr/>
      <dgm:t>
        <a:bodyPr/>
        <a:lstStyle/>
        <a:p>
          <a:endParaRPr lang="es-ES"/>
        </a:p>
      </dgm:t>
    </dgm:pt>
    <dgm:pt modelId="{813B3E86-4234-477B-80EB-4B85AB76CEF3}">
      <dgm:prSet phldrT="[Texto]" custT="1"/>
      <dgm:spPr/>
      <dgm:t>
        <a:bodyPr/>
        <a:lstStyle/>
        <a:p>
          <a:pPr algn="just"/>
          <a:r>
            <a:rPr lang="es-MX" sz="1600" dirty="0">
              <a:latin typeface="Trebuchet MS" panose="020B0603020202020204" pitchFamily="34" charset="0"/>
            </a:rPr>
            <a:t>La consulta es </a:t>
          </a:r>
          <a:r>
            <a:rPr lang="es-MX" sz="1600" i="1" dirty="0">
              <a:latin typeface="Trebuchet MS" panose="020B0603020202020204" pitchFamily="34" charset="0"/>
            </a:rPr>
            <a:t>constante</a:t>
          </a:r>
          <a:r>
            <a:rPr lang="es-MX" sz="1600" dirty="0">
              <a:latin typeface="Trebuchet MS" panose="020B0603020202020204" pitchFamily="34" charset="0"/>
            </a:rPr>
            <a:t>.</a:t>
          </a:r>
          <a:endParaRPr lang="es-ES" sz="1600" dirty="0">
            <a:latin typeface="Trebuchet MS" panose="020B0603020202020204" pitchFamily="34" charset="0"/>
          </a:endParaRPr>
        </a:p>
      </dgm:t>
    </dgm:pt>
    <dgm:pt modelId="{59AFC817-0C97-4653-A26C-60E0C213FE84}" type="parTrans" cxnId="{28F0F8DC-272D-49C5-9162-47B778C1FA17}">
      <dgm:prSet/>
      <dgm:spPr/>
      <dgm:t>
        <a:bodyPr/>
        <a:lstStyle/>
        <a:p>
          <a:endParaRPr lang="es-ES"/>
        </a:p>
      </dgm:t>
    </dgm:pt>
    <dgm:pt modelId="{644213CD-78F3-429A-BA5B-67BCD1B44FBC}" type="sibTrans" cxnId="{28F0F8DC-272D-49C5-9162-47B778C1FA17}">
      <dgm:prSet/>
      <dgm:spPr/>
      <dgm:t>
        <a:bodyPr/>
        <a:lstStyle/>
        <a:p>
          <a:endParaRPr lang="es-ES"/>
        </a:p>
      </dgm:t>
    </dgm:pt>
    <dgm:pt modelId="{F786E2BE-99DA-43C8-AA4A-8C9B2959386D}">
      <dgm:prSet phldrT="[Texto]" custT="1"/>
      <dgm:spPr/>
      <dgm:t>
        <a:bodyPr/>
        <a:lstStyle/>
        <a:p>
          <a:pPr algn="just"/>
          <a:r>
            <a:rPr lang="es-MX" sz="1600" dirty="0">
              <a:latin typeface="Trebuchet MS" panose="020B0603020202020204" pitchFamily="34" charset="0"/>
            </a:rPr>
            <a:t>Los expedientes se conservan </a:t>
          </a:r>
          <a:r>
            <a:rPr lang="es-MX" sz="1600" i="1" dirty="0">
              <a:latin typeface="Trebuchet MS" panose="020B0603020202020204" pitchFamily="34" charset="0"/>
            </a:rPr>
            <a:t>indefinidamente</a:t>
          </a:r>
          <a:r>
            <a:rPr lang="es-MX" sz="1600" dirty="0">
              <a:latin typeface="Trebuchet MS" panose="020B0603020202020204" pitchFamily="34" charset="0"/>
            </a:rPr>
            <a:t>.</a:t>
          </a:r>
          <a:endParaRPr lang="es-ES" sz="1600" dirty="0">
            <a:latin typeface="Trebuchet MS" panose="020B0603020202020204" pitchFamily="34" charset="0"/>
          </a:endParaRPr>
        </a:p>
      </dgm:t>
    </dgm:pt>
    <dgm:pt modelId="{C956F59D-A3EA-4E61-A4F1-9705FB486F54}" type="parTrans" cxnId="{46D13DD6-A234-4003-B871-697CF66A728C}">
      <dgm:prSet/>
      <dgm:spPr/>
      <dgm:t>
        <a:bodyPr/>
        <a:lstStyle/>
        <a:p>
          <a:endParaRPr lang="es-ES"/>
        </a:p>
      </dgm:t>
    </dgm:pt>
    <dgm:pt modelId="{5C327317-8D6C-46BB-A59A-40078349E41A}" type="sibTrans" cxnId="{46D13DD6-A234-4003-B871-697CF66A728C}">
      <dgm:prSet/>
      <dgm:spPr/>
      <dgm:t>
        <a:bodyPr/>
        <a:lstStyle/>
        <a:p>
          <a:endParaRPr lang="es-ES"/>
        </a:p>
      </dgm:t>
    </dgm:pt>
    <dgm:pt modelId="{76C74E7F-CF2B-4D0D-8EBA-9B7431DB8438}" type="pres">
      <dgm:prSet presAssocID="{9DB61532-436D-47E6-AA25-FD7A12BD28FC}" presName="Name0" presStyleCnt="0">
        <dgm:presLayoutVars>
          <dgm:dir/>
          <dgm:animLvl val="lvl"/>
          <dgm:resizeHandles val="exact"/>
        </dgm:presLayoutVars>
      </dgm:prSet>
      <dgm:spPr/>
    </dgm:pt>
    <dgm:pt modelId="{300E5381-C38F-410C-9C58-6D494DE0F2B1}" type="pres">
      <dgm:prSet presAssocID="{CCECC6CB-A7E3-467E-A639-46963AEEEB7A}" presName="linNode" presStyleCnt="0"/>
      <dgm:spPr/>
    </dgm:pt>
    <dgm:pt modelId="{D981965D-8655-4782-9F04-6919D44782A4}" type="pres">
      <dgm:prSet presAssocID="{CCECC6CB-A7E3-467E-A639-46963AEEEB7A}" presName="parentText" presStyleLbl="node1" presStyleIdx="0" presStyleCnt="3">
        <dgm:presLayoutVars>
          <dgm:chMax val="1"/>
          <dgm:bulletEnabled val="1"/>
        </dgm:presLayoutVars>
      </dgm:prSet>
      <dgm:spPr/>
    </dgm:pt>
    <dgm:pt modelId="{6F157BCB-19F3-4B71-97CB-CE5635FE884F}" type="pres">
      <dgm:prSet presAssocID="{CCECC6CB-A7E3-467E-A639-46963AEEEB7A}" presName="descendantText" presStyleLbl="alignAccFollowNode1" presStyleIdx="0" presStyleCnt="3" custScaleX="168081" custScaleY="122414">
        <dgm:presLayoutVars>
          <dgm:bulletEnabled val="1"/>
        </dgm:presLayoutVars>
      </dgm:prSet>
      <dgm:spPr/>
    </dgm:pt>
    <dgm:pt modelId="{5C395720-D170-4F4B-9E8A-7B4346D14F29}" type="pres">
      <dgm:prSet presAssocID="{9A4D53A7-3DC1-49EA-B521-CC313B1DA71F}" presName="sp" presStyleCnt="0"/>
      <dgm:spPr/>
    </dgm:pt>
    <dgm:pt modelId="{113E2EF6-0EF5-45DB-A48F-8D1158B4D9A4}" type="pres">
      <dgm:prSet presAssocID="{CA5E12F8-5D08-4F0A-BC2A-35D9A2C89EF1}" presName="linNode" presStyleCnt="0"/>
      <dgm:spPr/>
    </dgm:pt>
    <dgm:pt modelId="{5AA43C13-6360-4B3D-BEDA-D455ED63A989}" type="pres">
      <dgm:prSet presAssocID="{CA5E12F8-5D08-4F0A-BC2A-35D9A2C89EF1}" presName="parentText" presStyleLbl="node1" presStyleIdx="1" presStyleCnt="3">
        <dgm:presLayoutVars>
          <dgm:chMax val="1"/>
          <dgm:bulletEnabled val="1"/>
        </dgm:presLayoutVars>
      </dgm:prSet>
      <dgm:spPr/>
    </dgm:pt>
    <dgm:pt modelId="{55B39E1D-0D61-41A6-ADC5-183321A0CC61}" type="pres">
      <dgm:prSet presAssocID="{CA5E12F8-5D08-4F0A-BC2A-35D9A2C89EF1}" presName="descendantText" presStyleLbl="alignAccFollowNode1" presStyleIdx="1" presStyleCnt="3" custScaleY="124601">
        <dgm:presLayoutVars>
          <dgm:bulletEnabled val="1"/>
        </dgm:presLayoutVars>
      </dgm:prSet>
      <dgm:spPr/>
    </dgm:pt>
    <dgm:pt modelId="{325B7BA2-491D-4D0A-8C8C-46D7FE18333C}" type="pres">
      <dgm:prSet presAssocID="{E7FD0293-C9A2-4F66-A0C7-C3545C9AEA5B}" presName="sp" presStyleCnt="0"/>
      <dgm:spPr/>
    </dgm:pt>
    <dgm:pt modelId="{D2632CD4-63D2-4559-835F-4391F76AE5FC}" type="pres">
      <dgm:prSet presAssocID="{1097ADC4-D104-4D51-9B83-27F9A4C2FEE4}" presName="linNode" presStyleCnt="0"/>
      <dgm:spPr/>
    </dgm:pt>
    <dgm:pt modelId="{4DEAE952-6A12-4683-A6FF-ED909BE79864}" type="pres">
      <dgm:prSet presAssocID="{1097ADC4-D104-4D51-9B83-27F9A4C2FEE4}" presName="parentText" presStyleLbl="node1" presStyleIdx="2" presStyleCnt="3">
        <dgm:presLayoutVars>
          <dgm:chMax val="1"/>
          <dgm:bulletEnabled val="1"/>
        </dgm:presLayoutVars>
      </dgm:prSet>
      <dgm:spPr/>
    </dgm:pt>
    <dgm:pt modelId="{3B442A49-B2CC-4E2F-BF49-30FFF752BFBB}" type="pres">
      <dgm:prSet presAssocID="{1097ADC4-D104-4D51-9B83-27F9A4C2FEE4}" presName="descendantText" presStyleLbl="alignAccFollowNode1" presStyleIdx="2" presStyleCnt="3" custScaleX="147275" custScaleY="118340">
        <dgm:presLayoutVars>
          <dgm:bulletEnabled val="1"/>
        </dgm:presLayoutVars>
      </dgm:prSet>
      <dgm:spPr/>
    </dgm:pt>
  </dgm:ptLst>
  <dgm:cxnLst>
    <dgm:cxn modelId="{AF31D607-E60A-424F-9E11-548B954A9FAF}" srcId="{9DB61532-436D-47E6-AA25-FD7A12BD28FC}" destId="{CA5E12F8-5D08-4F0A-BC2A-35D9A2C89EF1}" srcOrd="1" destOrd="0" parTransId="{1292F2C3-3508-4B84-8898-EF4E273FCB77}" sibTransId="{E7FD0293-C9A2-4F66-A0C7-C3545C9AEA5B}"/>
    <dgm:cxn modelId="{BB11180C-44E5-4786-AB56-EBD58486E524}" srcId="{1097ADC4-D104-4D51-9B83-27F9A4C2FEE4}" destId="{7CEAA81F-B568-493A-A37F-1028FADD1476}" srcOrd="0" destOrd="0" parTransId="{758CE8C9-FDF7-4945-ACC7-E65EC4CBDADB}" sibTransId="{C8D2C9AE-A62E-4BBA-95BF-E96582AB4CBD}"/>
    <dgm:cxn modelId="{18826E13-87E9-4BE1-B643-145D8990972E}" type="presOf" srcId="{1097ADC4-D104-4D51-9B83-27F9A4C2FEE4}" destId="{4DEAE952-6A12-4683-A6FF-ED909BE79864}" srcOrd="0" destOrd="0" presId="urn:microsoft.com/office/officeart/2005/8/layout/vList5"/>
    <dgm:cxn modelId="{98911534-FDE9-4FEA-BAB5-A43BD81F3DCC}" type="presOf" srcId="{F786E2BE-99DA-43C8-AA4A-8C9B2959386D}" destId="{3B442A49-B2CC-4E2F-BF49-30FFF752BFBB}" srcOrd="0" destOrd="1" presId="urn:microsoft.com/office/officeart/2005/8/layout/vList5"/>
    <dgm:cxn modelId="{4E12C047-96F7-441A-BF3B-4CEE81573339}" type="presOf" srcId="{9DB61532-436D-47E6-AA25-FD7A12BD28FC}" destId="{76C74E7F-CF2B-4D0D-8EBA-9B7431DB8438}" srcOrd="0" destOrd="0" presId="urn:microsoft.com/office/officeart/2005/8/layout/vList5"/>
    <dgm:cxn modelId="{98435353-DCF0-49EC-A2E8-E5C68F412D60}" srcId="{9DB61532-436D-47E6-AA25-FD7A12BD28FC}" destId="{CCECC6CB-A7E3-467E-A639-46963AEEEB7A}" srcOrd="0" destOrd="0" parTransId="{37D376D8-3E22-4200-9313-B712FF746AF6}" sibTransId="{9A4D53A7-3DC1-49EA-B521-CC313B1DA71F}"/>
    <dgm:cxn modelId="{B9148D66-D504-48AD-91B2-45433B780AA7}" srcId="{CA5E12F8-5D08-4F0A-BC2A-35D9A2C89EF1}" destId="{5C2D310B-AC34-42D1-9730-135ADC991F62}" srcOrd="0" destOrd="0" parTransId="{3F4188AD-AC61-457F-8A64-15D56FF96E19}" sibTransId="{79A91B9F-2C8E-42BF-9B12-07D0FEA196C8}"/>
    <dgm:cxn modelId="{98C5A277-2CFC-448A-BEC4-7AC7747EAC3A}" type="presOf" srcId="{CA5E12F8-5D08-4F0A-BC2A-35D9A2C89EF1}" destId="{5AA43C13-6360-4B3D-BEDA-D455ED63A989}" srcOrd="0" destOrd="0" presId="urn:microsoft.com/office/officeart/2005/8/layout/vList5"/>
    <dgm:cxn modelId="{34DC4BAB-4801-4A6F-83D9-E4DAE3079664}" srcId="{9DB61532-436D-47E6-AA25-FD7A12BD28FC}" destId="{1097ADC4-D104-4D51-9B83-27F9A4C2FEE4}" srcOrd="2" destOrd="0" parTransId="{24CE2309-D763-4E71-BB8C-DB200CF93DC9}" sibTransId="{B44822D4-CD74-4DCC-9335-17BF9EC76F00}"/>
    <dgm:cxn modelId="{E363CBB0-A8BE-4944-8DED-24642841C127}" type="presOf" srcId="{813B3E86-4234-477B-80EB-4B85AB76CEF3}" destId="{6F157BCB-19F3-4B71-97CB-CE5635FE884F}" srcOrd="0" destOrd="1" presId="urn:microsoft.com/office/officeart/2005/8/layout/vList5"/>
    <dgm:cxn modelId="{58B8AFB8-518E-42D7-9F37-ADECAA12E5D3}" srcId="{CA5E12F8-5D08-4F0A-BC2A-35D9A2C89EF1}" destId="{C0998FD6-B61F-4672-8878-42EC85B4FF5B}" srcOrd="1" destOrd="0" parTransId="{71280D1A-203E-46E3-8EF9-F756BBA8B98B}" sibTransId="{A89AEA94-3065-4A2C-B5A9-2C5EBB86B7F6}"/>
    <dgm:cxn modelId="{AB47FFBE-6057-437F-BB50-7EAD144B66C4}" type="presOf" srcId="{025CC7BE-BDA4-443F-91EB-15822C0076A4}" destId="{6F157BCB-19F3-4B71-97CB-CE5635FE884F}" srcOrd="0" destOrd="0" presId="urn:microsoft.com/office/officeart/2005/8/layout/vList5"/>
    <dgm:cxn modelId="{0CA7DEC9-FEC4-44F3-894F-5C88CE1E1110}" type="presOf" srcId="{7CEAA81F-B568-493A-A37F-1028FADD1476}" destId="{3B442A49-B2CC-4E2F-BF49-30FFF752BFBB}" srcOrd="0" destOrd="0" presId="urn:microsoft.com/office/officeart/2005/8/layout/vList5"/>
    <dgm:cxn modelId="{46D13DD6-A234-4003-B871-697CF66A728C}" srcId="{1097ADC4-D104-4D51-9B83-27F9A4C2FEE4}" destId="{F786E2BE-99DA-43C8-AA4A-8C9B2959386D}" srcOrd="1" destOrd="0" parTransId="{C956F59D-A3EA-4E61-A4F1-9705FB486F54}" sibTransId="{5C327317-8D6C-46BB-A59A-40078349E41A}"/>
    <dgm:cxn modelId="{E882A0D8-153B-4E70-9022-32E97B48EE3A}" type="presOf" srcId="{CCECC6CB-A7E3-467E-A639-46963AEEEB7A}" destId="{D981965D-8655-4782-9F04-6919D44782A4}" srcOrd="0" destOrd="0" presId="urn:microsoft.com/office/officeart/2005/8/layout/vList5"/>
    <dgm:cxn modelId="{28F0F8DC-272D-49C5-9162-47B778C1FA17}" srcId="{CCECC6CB-A7E3-467E-A639-46963AEEEB7A}" destId="{813B3E86-4234-477B-80EB-4B85AB76CEF3}" srcOrd="1" destOrd="0" parTransId="{59AFC817-0C97-4653-A26C-60E0C213FE84}" sibTransId="{644213CD-78F3-429A-BA5B-67BCD1B44FBC}"/>
    <dgm:cxn modelId="{1393FDEC-7BBA-42C4-9ACC-4D5ECAD603B5}" srcId="{CCECC6CB-A7E3-467E-A639-46963AEEEB7A}" destId="{025CC7BE-BDA4-443F-91EB-15822C0076A4}" srcOrd="0" destOrd="0" parTransId="{96D8459A-45B4-48A2-A899-2670ABA0547D}" sibTransId="{8994A613-0C93-4E09-9EB1-AAB8E49CFD17}"/>
    <dgm:cxn modelId="{B0F421F3-167D-4430-96CC-282C613F4D76}" type="presOf" srcId="{5C2D310B-AC34-42D1-9730-135ADC991F62}" destId="{55B39E1D-0D61-41A6-ADC5-183321A0CC61}" srcOrd="0" destOrd="0" presId="urn:microsoft.com/office/officeart/2005/8/layout/vList5"/>
    <dgm:cxn modelId="{7DDFFBF8-096E-409E-BE2F-1F7341E4E8A0}" type="presOf" srcId="{C0998FD6-B61F-4672-8878-42EC85B4FF5B}" destId="{55B39E1D-0D61-41A6-ADC5-183321A0CC61}" srcOrd="0" destOrd="1" presId="urn:microsoft.com/office/officeart/2005/8/layout/vList5"/>
    <dgm:cxn modelId="{FD259A50-CA26-4792-83B8-57E8DE0C494E}" type="presParOf" srcId="{76C74E7F-CF2B-4D0D-8EBA-9B7431DB8438}" destId="{300E5381-C38F-410C-9C58-6D494DE0F2B1}" srcOrd="0" destOrd="0" presId="urn:microsoft.com/office/officeart/2005/8/layout/vList5"/>
    <dgm:cxn modelId="{85F4601E-3C61-4DD5-BC3C-065047BAC582}" type="presParOf" srcId="{300E5381-C38F-410C-9C58-6D494DE0F2B1}" destId="{D981965D-8655-4782-9F04-6919D44782A4}" srcOrd="0" destOrd="0" presId="urn:microsoft.com/office/officeart/2005/8/layout/vList5"/>
    <dgm:cxn modelId="{F655A090-5CB4-40FB-9481-44D783A1E2F5}" type="presParOf" srcId="{300E5381-C38F-410C-9C58-6D494DE0F2B1}" destId="{6F157BCB-19F3-4B71-97CB-CE5635FE884F}" srcOrd="1" destOrd="0" presId="urn:microsoft.com/office/officeart/2005/8/layout/vList5"/>
    <dgm:cxn modelId="{81BDB355-671C-485D-9301-DCC03B774169}" type="presParOf" srcId="{76C74E7F-CF2B-4D0D-8EBA-9B7431DB8438}" destId="{5C395720-D170-4F4B-9E8A-7B4346D14F29}" srcOrd="1" destOrd="0" presId="urn:microsoft.com/office/officeart/2005/8/layout/vList5"/>
    <dgm:cxn modelId="{6848486B-DD34-4A16-A78A-4C4FC8D72CBE}" type="presParOf" srcId="{76C74E7F-CF2B-4D0D-8EBA-9B7431DB8438}" destId="{113E2EF6-0EF5-45DB-A48F-8D1158B4D9A4}" srcOrd="2" destOrd="0" presId="urn:microsoft.com/office/officeart/2005/8/layout/vList5"/>
    <dgm:cxn modelId="{4D3174C5-4AEF-4E6A-B6D8-73D9E023CDEF}" type="presParOf" srcId="{113E2EF6-0EF5-45DB-A48F-8D1158B4D9A4}" destId="{5AA43C13-6360-4B3D-BEDA-D455ED63A989}" srcOrd="0" destOrd="0" presId="urn:microsoft.com/office/officeart/2005/8/layout/vList5"/>
    <dgm:cxn modelId="{C9C5277A-E95F-4562-ACF6-553272A31082}" type="presParOf" srcId="{113E2EF6-0EF5-45DB-A48F-8D1158B4D9A4}" destId="{55B39E1D-0D61-41A6-ADC5-183321A0CC61}" srcOrd="1" destOrd="0" presId="urn:microsoft.com/office/officeart/2005/8/layout/vList5"/>
    <dgm:cxn modelId="{CC6C1959-551F-4D9F-BAE5-173A85E5302F}" type="presParOf" srcId="{76C74E7F-CF2B-4D0D-8EBA-9B7431DB8438}" destId="{325B7BA2-491D-4D0A-8C8C-46D7FE18333C}" srcOrd="3" destOrd="0" presId="urn:microsoft.com/office/officeart/2005/8/layout/vList5"/>
    <dgm:cxn modelId="{6DBA55F8-EA9C-4337-B026-0ECC89028B19}" type="presParOf" srcId="{76C74E7F-CF2B-4D0D-8EBA-9B7431DB8438}" destId="{D2632CD4-63D2-4559-835F-4391F76AE5FC}" srcOrd="4" destOrd="0" presId="urn:microsoft.com/office/officeart/2005/8/layout/vList5"/>
    <dgm:cxn modelId="{EDBACFD2-F070-456C-A89E-79EE080DCE39}" type="presParOf" srcId="{D2632CD4-63D2-4559-835F-4391F76AE5FC}" destId="{4DEAE952-6A12-4683-A6FF-ED909BE79864}" srcOrd="0" destOrd="0" presId="urn:microsoft.com/office/officeart/2005/8/layout/vList5"/>
    <dgm:cxn modelId="{70C0F4B5-B0D4-44F5-B587-5E54E3566E3B}" type="presParOf" srcId="{D2632CD4-63D2-4559-835F-4391F76AE5FC}" destId="{3B442A49-B2CC-4E2F-BF49-30FFF752BF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E642E-F7AE-497E-A58B-A7AB4E23CFBD}"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s-ES"/>
        </a:p>
      </dgm:t>
    </dgm:pt>
    <dgm:pt modelId="{D8F68487-72FC-47F1-AA4C-767351E4224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a:solidFill>
                <a:schemeClr val="accent1">
                  <a:lumMod val="50000"/>
                </a:schemeClr>
              </a:solidFill>
              <a:latin typeface="Trebuchet MS" panose="020B0603020202020204" pitchFamily="34" charset="0"/>
            </a:rPr>
            <a:t>ORGÁNICO </a:t>
          </a:r>
          <a:endParaRPr lang="es-ES" sz="2000" dirty="0">
            <a:solidFill>
              <a:schemeClr val="accent1">
                <a:lumMod val="50000"/>
              </a:schemeClr>
            </a:solidFill>
            <a:latin typeface="Trebuchet MS" panose="020B0603020202020204" pitchFamily="34" charset="0"/>
          </a:endParaRPr>
        </a:p>
      </dgm:t>
    </dgm:pt>
    <dgm:pt modelId="{1FCE10D5-7FF8-4DAE-956A-05C433DCE367}" type="parTrans" cxnId="{E8F27F67-E9EA-4705-BA70-D65ED436EAEA}">
      <dgm:prSet/>
      <dgm:spPr/>
      <dgm:t>
        <a:bodyPr/>
        <a:lstStyle/>
        <a:p>
          <a:endParaRPr lang="es-ES" sz="2400">
            <a:solidFill>
              <a:schemeClr val="accent1">
                <a:lumMod val="50000"/>
              </a:schemeClr>
            </a:solidFill>
            <a:latin typeface="Trebuchet MS" panose="020B0603020202020204" pitchFamily="34" charset="0"/>
          </a:endParaRPr>
        </a:p>
      </dgm:t>
    </dgm:pt>
    <dgm:pt modelId="{8E736B33-B3E5-47ED-AAE8-B934AFF65CCB}" type="sibTrans" cxnId="{E8F27F67-E9EA-4705-BA70-D65ED436EAEA}">
      <dgm:prSet/>
      <dgm:spPr/>
      <dgm:t>
        <a:bodyPr/>
        <a:lstStyle/>
        <a:p>
          <a:endParaRPr lang="es-ES" sz="2400">
            <a:solidFill>
              <a:schemeClr val="accent1">
                <a:lumMod val="50000"/>
              </a:schemeClr>
            </a:solidFill>
            <a:latin typeface="Trebuchet MS" panose="020B0603020202020204" pitchFamily="34" charset="0"/>
          </a:endParaRPr>
        </a:p>
      </dgm:t>
    </dgm:pt>
    <dgm:pt modelId="{331EA25E-2F60-4C47-AFBB-DC94B0E64E5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a:solidFill>
                <a:schemeClr val="accent1">
                  <a:lumMod val="50000"/>
                </a:schemeClr>
              </a:solidFill>
              <a:latin typeface="Trebuchet MS" panose="020B0603020202020204" pitchFamily="34" charset="0"/>
            </a:rPr>
            <a:t>Área que produce, o de donde proceden los documentos, interna o externa.</a:t>
          </a:r>
          <a:endParaRPr lang="es-ES" sz="1600" dirty="0">
            <a:solidFill>
              <a:schemeClr val="accent1">
                <a:lumMod val="50000"/>
              </a:schemeClr>
            </a:solidFill>
            <a:latin typeface="Trebuchet MS" panose="020B0603020202020204" pitchFamily="34" charset="0"/>
          </a:endParaRPr>
        </a:p>
      </dgm:t>
    </dgm:pt>
    <dgm:pt modelId="{23DD44DA-6F90-47DE-95D2-33F6D0E0F736}" type="parTrans" cxnId="{1ADCD426-DC8C-490B-AAC7-CAC1D16874B0}">
      <dgm:prSet/>
      <dgm:spPr/>
      <dgm:t>
        <a:bodyPr/>
        <a:lstStyle/>
        <a:p>
          <a:endParaRPr lang="es-ES" sz="2400">
            <a:solidFill>
              <a:schemeClr val="accent1">
                <a:lumMod val="50000"/>
              </a:schemeClr>
            </a:solidFill>
            <a:latin typeface="Trebuchet MS" panose="020B0603020202020204" pitchFamily="34" charset="0"/>
          </a:endParaRPr>
        </a:p>
      </dgm:t>
    </dgm:pt>
    <dgm:pt modelId="{C7D4FE2D-6B47-4F97-BE8B-C8CDE37F45B2}" type="sibTrans" cxnId="{1ADCD426-DC8C-490B-AAC7-CAC1D16874B0}">
      <dgm:prSet/>
      <dgm:spPr/>
      <dgm:t>
        <a:bodyPr/>
        <a:lstStyle/>
        <a:p>
          <a:endParaRPr lang="es-ES" sz="2400">
            <a:solidFill>
              <a:schemeClr val="accent1">
                <a:lumMod val="50000"/>
              </a:schemeClr>
            </a:solidFill>
            <a:latin typeface="Trebuchet MS" panose="020B0603020202020204" pitchFamily="34" charset="0"/>
          </a:endParaRPr>
        </a:p>
      </dgm:t>
    </dgm:pt>
    <dgm:pt modelId="{96EC48C6-1C2F-4880-8316-69782BDB340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a:solidFill>
                <a:schemeClr val="accent1">
                  <a:lumMod val="50000"/>
                </a:schemeClr>
              </a:solidFill>
              <a:latin typeface="Trebuchet MS" panose="020B0603020202020204" pitchFamily="34" charset="0"/>
            </a:rPr>
            <a:t>FUNCIONAL </a:t>
          </a:r>
          <a:endParaRPr lang="es-ES" sz="2000" dirty="0">
            <a:solidFill>
              <a:schemeClr val="accent1">
                <a:lumMod val="50000"/>
              </a:schemeClr>
            </a:solidFill>
            <a:latin typeface="Trebuchet MS" panose="020B0603020202020204" pitchFamily="34" charset="0"/>
          </a:endParaRPr>
        </a:p>
      </dgm:t>
    </dgm:pt>
    <dgm:pt modelId="{26C5491B-107E-4720-940A-44C9FF12A9F4}" type="parTrans" cxnId="{12F94E15-E112-4794-B329-603E51DBC049}">
      <dgm:prSet/>
      <dgm:spPr/>
      <dgm:t>
        <a:bodyPr/>
        <a:lstStyle/>
        <a:p>
          <a:endParaRPr lang="es-ES" sz="2400">
            <a:solidFill>
              <a:schemeClr val="accent1">
                <a:lumMod val="50000"/>
              </a:schemeClr>
            </a:solidFill>
            <a:latin typeface="Trebuchet MS" panose="020B0603020202020204" pitchFamily="34" charset="0"/>
          </a:endParaRPr>
        </a:p>
      </dgm:t>
    </dgm:pt>
    <dgm:pt modelId="{46128FBD-F7B9-4A53-97F0-A722FF95A377}" type="sibTrans" cxnId="{12F94E15-E112-4794-B329-603E51DBC049}">
      <dgm:prSet/>
      <dgm:spPr/>
      <dgm:t>
        <a:bodyPr/>
        <a:lstStyle/>
        <a:p>
          <a:endParaRPr lang="es-ES" sz="2400">
            <a:solidFill>
              <a:schemeClr val="accent1">
                <a:lumMod val="50000"/>
              </a:schemeClr>
            </a:solidFill>
            <a:latin typeface="Trebuchet MS" panose="020B0603020202020204" pitchFamily="34" charset="0"/>
          </a:endParaRPr>
        </a:p>
      </dgm:t>
    </dgm:pt>
    <dgm:pt modelId="{082849FB-6FDB-4835-A946-F2D6A0ACE5FD}">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a:solidFill>
                <a:schemeClr val="accent1">
                  <a:lumMod val="50000"/>
                </a:schemeClr>
              </a:solidFill>
              <a:latin typeface="Trebuchet MS" panose="020B0603020202020204" pitchFamily="34" charset="0"/>
            </a:rPr>
            <a:t>Relativo a determinada función y trámite que lleva a cabo en el área generadora.</a:t>
          </a:r>
          <a:endParaRPr lang="es-ES" sz="1600" dirty="0">
            <a:solidFill>
              <a:schemeClr val="accent1">
                <a:lumMod val="50000"/>
              </a:schemeClr>
            </a:solidFill>
            <a:latin typeface="Trebuchet MS" panose="020B0603020202020204" pitchFamily="34" charset="0"/>
          </a:endParaRPr>
        </a:p>
      </dgm:t>
    </dgm:pt>
    <dgm:pt modelId="{09854ADB-91BD-4B91-8275-E70AFF533DAD}" type="parTrans" cxnId="{57B1ED70-10A0-4386-902D-299A97063A58}">
      <dgm:prSet/>
      <dgm:spPr/>
      <dgm:t>
        <a:bodyPr/>
        <a:lstStyle/>
        <a:p>
          <a:endParaRPr lang="es-ES" sz="2400">
            <a:solidFill>
              <a:schemeClr val="accent1">
                <a:lumMod val="50000"/>
              </a:schemeClr>
            </a:solidFill>
            <a:latin typeface="Trebuchet MS" panose="020B0603020202020204" pitchFamily="34" charset="0"/>
          </a:endParaRPr>
        </a:p>
      </dgm:t>
    </dgm:pt>
    <dgm:pt modelId="{ECF7AC63-9994-4066-9058-D129376BB5DC}" type="sibTrans" cxnId="{57B1ED70-10A0-4386-902D-299A97063A58}">
      <dgm:prSet/>
      <dgm:spPr/>
      <dgm:t>
        <a:bodyPr/>
        <a:lstStyle/>
        <a:p>
          <a:endParaRPr lang="es-ES" sz="2400">
            <a:solidFill>
              <a:schemeClr val="accent1">
                <a:lumMod val="50000"/>
              </a:schemeClr>
            </a:solidFill>
            <a:latin typeface="Trebuchet MS" panose="020B0603020202020204" pitchFamily="34" charset="0"/>
          </a:endParaRPr>
        </a:p>
      </dgm:t>
    </dgm:pt>
    <dgm:pt modelId="{D53679C9-4B97-4B34-8C0E-124B1234C7A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a:solidFill>
                <a:schemeClr val="accent1">
                  <a:lumMod val="50000"/>
                </a:schemeClr>
              </a:solidFill>
              <a:latin typeface="Trebuchet MS" panose="020B0603020202020204" pitchFamily="34" charset="0"/>
            </a:rPr>
            <a:t>ASUNTO </a:t>
          </a:r>
          <a:endParaRPr lang="es-ES" sz="2000" dirty="0">
            <a:solidFill>
              <a:schemeClr val="accent1">
                <a:lumMod val="50000"/>
              </a:schemeClr>
            </a:solidFill>
            <a:latin typeface="Trebuchet MS" panose="020B0603020202020204" pitchFamily="34" charset="0"/>
          </a:endParaRPr>
        </a:p>
      </dgm:t>
    </dgm:pt>
    <dgm:pt modelId="{D0233DC7-0CD3-469C-A1B2-90363292CB21}" type="parTrans" cxnId="{E382DB44-15F1-44B1-B78E-0F74D1118A8F}">
      <dgm:prSet/>
      <dgm:spPr/>
      <dgm:t>
        <a:bodyPr/>
        <a:lstStyle/>
        <a:p>
          <a:endParaRPr lang="es-ES" sz="2400">
            <a:solidFill>
              <a:schemeClr val="accent1">
                <a:lumMod val="50000"/>
              </a:schemeClr>
            </a:solidFill>
            <a:latin typeface="Trebuchet MS" panose="020B0603020202020204" pitchFamily="34" charset="0"/>
          </a:endParaRPr>
        </a:p>
      </dgm:t>
    </dgm:pt>
    <dgm:pt modelId="{2BA13AD2-A108-4490-95B0-401A582A33FA}" type="sibTrans" cxnId="{E382DB44-15F1-44B1-B78E-0F74D1118A8F}">
      <dgm:prSet/>
      <dgm:spPr/>
      <dgm:t>
        <a:bodyPr/>
        <a:lstStyle/>
        <a:p>
          <a:endParaRPr lang="es-ES" sz="2400">
            <a:solidFill>
              <a:schemeClr val="accent1">
                <a:lumMod val="50000"/>
              </a:schemeClr>
            </a:solidFill>
            <a:latin typeface="Trebuchet MS" panose="020B0603020202020204" pitchFamily="34" charset="0"/>
          </a:endParaRPr>
        </a:p>
      </dgm:t>
    </dgm:pt>
    <dgm:pt modelId="{EDCF88DB-99D7-44F8-B8A8-0B121E2244B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a:solidFill>
                <a:schemeClr val="accent1">
                  <a:lumMod val="50000"/>
                </a:schemeClr>
              </a:solidFill>
              <a:latin typeface="Trebuchet MS" panose="020B0603020202020204" pitchFamily="34" charset="0"/>
            </a:rPr>
            <a:t>Actividad concreta de cada función.</a:t>
          </a:r>
          <a:endParaRPr lang="es-ES" sz="1600" dirty="0">
            <a:solidFill>
              <a:schemeClr val="accent1">
                <a:lumMod val="50000"/>
              </a:schemeClr>
            </a:solidFill>
            <a:latin typeface="Trebuchet MS" panose="020B0603020202020204" pitchFamily="34" charset="0"/>
          </a:endParaRPr>
        </a:p>
      </dgm:t>
    </dgm:pt>
    <dgm:pt modelId="{1B314EB6-7917-420B-A212-E63BAE65B720}" type="parTrans" cxnId="{DD483685-20B5-4BA9-87EB-668409F98BC0}">
      <dgm:prSet/>
      <dgm:spPr/>
      <dgm:t>
        <a:bodyPr/>
        <a:lstStyle/>
        <a:p>
          <a:endParaRPr lang="es-ES" sz="2400">
            <a:solidFill>
              <a:schemeClr val="accent1">
                <a:lumMod val="50000"/>
              </a:schemeClr>
            </a:solidFill>
            <a:latin typeface="Trebuchet MS" panose="020B0603020202020204" pitchFamily="34" charset="0"/>
          </a:endParaRPr>
        </a:p>
      </dgm:t>
    </dgm:pt>
    <dgm:pt modelId="{9B5D55B3-CD30-4CE5-93A1-1882B0A2E66E}" type="sibTrans" cxnId="{DD483685-20B5-4BA9-87EB-668409F98BC0}">
      <dgm:prSet/>
      <dgm:spPr/>
      <dgm:t>
        <a:bodyPr/>
        <a:lstStyle/>
        <a:p>
          <a:endParaRPr lang="es-ES" sz="2400">
            <a:solidFill>
              <a:schemeClr val="accent1">
                <a:lumMod val="50000"/>
              </a:schemeClr>
            </a:solidFill>
            <a:latin typeface="Trebuchet MS" panose="020B0603020202020204" pitchFamily="34" charset="0"/>
          </a:endParaRPr>
        </a:p>
      </dgm:t>
    </dgm:pt>
    <dgm:pt modelId="{F6F75510-6E6F-4CDB-A1FE-AF742E2C0B12}">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a:solidFill>
                <a:schemeClr val="accent1">
                  <a:lumMod val="50000"/>
                </a:schemeClr>
              </a:solidFill>
              <a:latin typeface="Trebuchet MS" panose="020B0603020202020204" pitchFamily="34" charset="0"/>
            </a:rPr>
            <a:t>Por Organigrama.</a:t>
          </a:r>
        </a:p>
      </dgm:t>
    </dgm:pt>
    <dgm:pt modelId="{BC443C51-7C96-4B1A-9079-48C9738283BB}" type="parTrans" cxnId="{EDC031E0-A34B-49ED-B045-74688CA4F483}">
      <dgm:prSet/>
      <dgm:spPr/>
      <dgm:t>
        <a:bodyPr/>
        <a:lstStyle/>
        <a:p>
          <a:endParaRPr lang="es-ES" sz="2400">
            <a:solidFill>
              <a:schemeClr val="accent1">
                <a:lumMod val="50000"/>
              </a:schemeClr>
            </a:solidFill>
            <a:latin typeface="Trebuchet MS" panose="020B0603020202020204" pitchFamily="34" charset="0"/>
          </a:endParaRPr>
        </a:p>
      </dgm:t>
    </dgm:pt>
    <dgm:pt modelId="{71A58FF9-8E17-42FB-B3D9-0C8202473461}" type="sibTrans" cxnId="{EDC031E0-A34B-49ED-B045-74688CA4F483}">
      <dgm:prSet/>
      <dgm:spPr/>
      <dgm:t>
        <a:bodyPr/>
        <a:lstStyle/>
        <a:p>
          <a:endParaRPr lang="es-ES" sz="2400">
            <a:solidFill>
              <a:schemeClr val="accent1">
                <a:lumMod val="50000"/>
              </a:schemeClr>
            </a:solidFill>
            <a:latin typeface="Trebuchet MS" panose="020B0603020202020204" pitchFamily="34" charset="0"/>
          </a:endParaRPr>
        </a:p>
      </dgm:t>
    </dgm:pt>
    <dgm:pt modelId="{5E899EB9-AEF0-4426-B6CD-6B381BF95C1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a:solidFill>
                <a:schemeClr val="accent1">
                  <a:lumMod val="50000"/>
                </a:schemeClr>
              </a:solidFill>
              <a:latin typeface="Trebuchet MS" panose="020B0603020202020204" pitchFamily="34" charset="0"/>
            </a:rPr>
            <a:t>Por Manuales de funciones.</a:t>
          </a:r>
        </a:p>
      </dgm:t>
    </dgm:pt>
    <dgm:pt modelId="{D64C057A-1A13-43EB-9C24-A0903B6466D4}" type="parTrans" cxnId="{EB679F4B-5926-450B-BF7A-76B31A014F9A}">
      <dgm:prSet/>
      <dgm:spPr/>
      <dgm:t>
        <a:bodyPr/>
        <a:lstStyle/>
        <a:p>
          <a:endParaRPr lang="es-ES" sz="2400">
            <a:solidFill>
              <a:schemeClr val="accent1">
                <a:lumMod val="50000"/>
              </a:schemeClr>
            </a:solidFill>
            <a:latin typeface="Trebuchet MS" panose="020B0603020202020204" pitchFamily="34" charset="0"/>
          </a:endParaRPr>
        </a:p>
      </dgm:t>
    </dgm:pt>
    <dgm:pt modelId="{5FF3D5B1-B0D6-4AE5-8E63-30D2932F44C4}" type="sibTrans" cxnId="{EB679F4B-5926-450B-BF7A-76B31A014F9A}">
      <dgm:prSet/>
      <dgm:spPr/>
      <dgm:t>
        <a:bodyPr/>
        <a:lstStyle/>
        <a:p>
          <a:endParaRPr lang="es-ES" sz="2400">
            <a:solidFill>
              <a:schemeClr val="accent1">
                <a:lumMod val="50000"/>
              </a:schemeClr>
            </a:solidFill>
            <a:latin typeface="Trebuchet MS" panose="020B0603020202020204" pitchFamily="34" charset="0"/>
          </a:endParaRPr>
        </a:p>
      </dgm:t>
    </dgm:pt>
    <dgm:pt modelId="{11275BC8-6F3E-4ABD-8139-F362871E125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a:solidFill>
                <a:schemeClr val="accent1">
                  <a:lumMod val="50000"/>
                </a:schemeClr>
              </a:solidFill>
              <a:latin typeface="Trebuchet MS" panose="020B0603020202020204" pitchFamily="34" charset="0"/>
            </a:rPr>
            <a:t>Por M</a:t>
          </a:r>
          <a:r>
            <a:rPr lang="es-ES" sz="1600" dirty="0">
              <a:solidFill>
                <a:schemeClr val="accent1">
                  <a:lumMod val="50000"/>
                </a:schemeClr>
              </a:solidFill>
              <a:latin typeface="Trebuchet MS" panose="020B0603020202020204" pitchFamily="34" charset="0"/>
            </a:rPr>
            <a:t>anuales de procesos y </a:t>
          </a:r>
          <a:r>
            <a:rPr lang="es-MX" sz="1600" dirty="0">
              <a:solidFill>
                <a:schemeClr val="accent1">
                  <a:lumMod val="50000"/>
                </a:schemeClr>
              </a:solidFill>
              <a:latin typeface="Trebuchet MS" panose="020B0603020202020204" pitchFamily="34" charset="0"/>
            </a:rPr>
            <a:t>procedimientos y la práctica diaria. </a:t>
          </a:r>
          <a:endParaRPr lang="es-ES" sz="1600" dirty="0">
            <a:solidFill>
              <a:schemeClr val="accent1">
                <a:lumMod val="50000"/>
              </a:schemeClr>
            </a:solidFill>
            <a:latin typeface="Trebuchet MS" panose="020B0603020202020204" pitchFamily="34" charset="0"/>
          </a:endParaRPr>
        </a:p>
      </dgm:t>
    </dgm:pt>
    <dgm:pt modelId="{48F8D83F-F796-42B8-BDD7-6E3F852B6EC7}" type="parTrans" cxnId="{9DC0B1D1-80FF-4824-B69B-79E9494A0120}">
      <dgm:prSet/>
      <dgm:spPr/>
      <dgm:t>
        <a:bodyPr/>
        <a:lstStyle/>
        <a:p>
          <a:endParaRPr lang="es-ES" sz="2400">
            <a:solidFill>
              <a:schemeClr val="accent1">
                <a:lumMod val="50000"/>
              </a:schemeClr>
            </a:solidFill>
            <a:latin typeface="Trebuchet MS" panose="020B0603020202020204" pitchFamily="34" charset="0"/>
          </a:endParaRPr>
        </a:p>
      </dgm:t>
    </dgm:pt>
    <dgm:pt modelId="{EA36E472-1FAB-4014-82E0-CE2749049CDF}" type="sibTrans" cxnId="{9DC0B1D1-80FF-4824-B69B-79E9494A0120}">
      <dgm:prSet/>
      <dgm:spPr/>
      <dgm:t>
        <a:bodyPr/>
        <a:lstStyle/>
        <a:p>
          <a:endParaRPr lang="es-ES" sz="2400">
            <a:solidFill>
              <a:schemeClr val="accent1">
                <a:lumMod val="50000"/>
              </a:schemeClr>
            </a:solidFill>
            <a:latin typeface="Trebuchet MS" panose="020B0603020202020204" pitchFamily="34" charset="0"/>
          </a:endParaRPr>
        </a:p>
      </dgm:t>
    </dgm:pt>
    <dgm:pt modelId="{1961443D-E5FA-481F-ACE5-9A96C13079E5}">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2328E6D7-6B41-4EBB-BB8F-DD4ACE8C69FA}" type="parTrans" cxnId="{2588ABB0-D2C1-4698-AEE5-1DCBE031E2DD}">
      <dgm:prSet/>
      <dgm:spPr/>
      <dgm:t>
        <a:bodyPr/>
        <a:lstStyle/>
        <a:p>
          <a:endParaRPr lang="es-ES">
            <a:solidFill>
              <a:schemeClr val="accent1">
                <a:lumMod val="50000"/>
              </a:schemeClr>
            </a:solidFill>
            <a:latin typeface="Trebuchet MS" panose="020B0603020202020204" pitchFamily="34" charset="0"/>
          </a:endParaRPr>
        </a:p>
      </dgm:t>
    </dgm:pt>
    <dgm:pt modelId="{7F97E84E-3B1D-4452-A9EF-C3662259F8DC}" type="sibTrans" cxnId="{2588ABB0-D2C1-4698-AEE5-1DCBE031E2DD}">
      <dgm:prSet/>
      <dgm:spPr/>
      <dgm:t>
        <a:bodyPr/>
        <a:lstStyle/>
        <a:p>
          <a:endParaRPr lang="es-ES">
            <a:solidFill>
              <a:schemeClr val="accent1">
                <a:lumMod val="50000"/>
              </a:schemeClr>
            </a:solidFill>
            <a:latin typeface="Trebuchet MS" panose="020B0603020202020204" pitchFamily="34" charset="0"/>
          </a:endParaRPr>
        </a:p>
      </dgm:t>
    </dgm:pt>
    <dgm:pt modelId="{35D2CD15-6856-40AF-8435-5ABC5A7111C4}">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451BA374-4A67-4762-B34D-379DAFCAD308}" type="parTrans" cxnId="{40592ECF-F35F-4152-93A8-6BC9A2A777DA}">
      <dgm:prSet/>
      <dgm:spPr/>
      <dgm:t>
        <a:bodyPr/>
        <a:lstStyle/>
        <a:p>
          <a:endParaRPr lang="es-ES">
            <a:solidFill>
              <a:schemeClr val="accent1">
                <a:lumMod val="50000"/>
              </a:schemeClr>
            </a:solidFill>
            <a:latin typeface="Trebuchet MS" panose="020B0603020202020204" pitchFamily="34" charset="0"/>
          </a:endParaRPr>
        </a:p>
      </dgm:t>
    </dgm:pt>
    <dgm:pt modelId="{1EBACA63-5251-4508-9F5F-E2C4E1F8CA11}" type="sibTrans" cxnId="{40592ECF-F35F-4152-93A8-6BC9A2A777DA}">
      <dgm:prSet/>
      <dgm:spPr/>
      <dgm:t>
        <a:bodyPr/>
        <a:lstStyle/>
        <a:p>
          <a:endParaRPr lang="es-ES">
            <a:solidFill>
              <a:schemeClr val="accent1">
                <a:lumMod val="50000"/>
              </a:schemeClr>
            </a:solidFill>
            <a:latin typeface="Trebuchet MS" panose="020B0603020202020204" pitchFamily="34" charset="0"/>
          </a:endParaRPr>
        </a:p>
      </dgm:t>
    </dgm:pt>
    <dgm:pt modelId="{A37F8A20-1FBB-4CF3-9802-1CE18638E434}">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F1634A09-5EBE-4361-B1D8-E2DC3DEE1A19}" type="parTrans" cxnId="{A90733C2-C148-401D-AF71-22913175E0B7}">
      <dgm:prSet/>
      <dgm:spPr/>
      <dgm:t>
        <a:bodyPr/>
        <a:lstStyle/>
        <a:p>
          <a:endParaRPr lang="es-ES">
            <a:solidFill>
              <a:schemeClr val="accent1">
                <a:lumMod val="50000"/>
              </a:schemeClr>
            </a:solidFill>
            <a:latin typeface="Trebuchet MS" panose="020B0603020202020204" pitchFamily="34" charset="0"/>
          </a:endParaRPr>
        </a:p>
      </dgm:t>
    </dgm:pt>
    <dgm:pt modelId="{06C47653-E398-48E4-8BEB-CC2C8030DD32}" type="sibTrans" cxnId="{A90733C2-C148-401D-AF71-22913175E0B7}">
      <dgm:prSet/>
      <dgm:spPr/>
      <dgm:t>
        <a:bodyPr/>
        <a:lstStyle/>
        <a:p>
          <a:endParaRPr lang="es-ES">
            <a:solidFill>
              <a:schemeClr val="accent1">
                <a:lumMod val="50000"/>
              </a:schemeClr>
            </a:solidFill>
            <a:latin typeface="Trebuchet MS" panose="020B0603020202020204" pitchFamily="34" charset="0"/>
          </a:endParaRPr>
        </a:p>
      </dgm:t>
    </dgm:pt>
    <dgm:pt modelId="{013C53A7-EC38-482C-A221-4A4EAB73B30E}" type="pres">
      <dgm:prSet presAssocID="{2F0E642E-F7AE-497E-A58B-A7AB4E23CFBD}" presName="Name0" presStyleCnt="0">
        <dgm:presLayoutVars>
          <dgm:dir/>
          <dgm:resizeHandles val="exact"/>
        </dgm:presLayoutVars>
      </dgm:prSet>
      <dgm:spPr/>
    </dgm:pt>
    <dgm:pt modelId="{8558F2F1-4FBA-4906-86F2-595735A53E88}" type="pres">
      <dgm:prSet presAssocID="{D8F68487-72FC-47F1-AA4C-767351E42249}" presName="node" presStyleLbl="node1" presStyleIdx="0" presStyleCnt="3" custScaleX="2000000">
        <dgm:presLayoutVars>
          <dgm:bulletEnabled val="1"/>
        </dgm:presLayoutVars>
      </dgm:prSet>
      <dgm:spPr/>
    </dgm:pt>
    <dgm:pt modelId="{39AAAB4C-5C32-4093-9C9F-3CED80C54854}" type="pres">
      <dgm:prSet presAssocID="{8E736B33-B3E5-47ED-AAE8-B934AFF65CCB}" presName="sibTrans" presStyleCnt="0"/>
      <dgm:spPr/>
    </dgm:pt>
    <dgm:pt modelId="{1F2A09BE-FF09-4A82-A955-22321D55E483}" type="pres">
      <dgm:prSet presAssocID="{96EC48C6-1C2F-4880-8316-69782BDB340F}" presName="node" presStyleLbl="node1" presStyleIdx="1" presStyleCnt="3" custScaleX="2000000">
        <dgm:presLayoutVars>
          <dgm:bulletEnabled val="1"/>
        </dgm:presLayoutVars>
      </dgm:prSet>
      <dgm:spPr/>
    </dgm:pt>
    <dgm:pt modelId="{E7934A3B-CB28-4266-B5EA-7EA578E58F15}" type="pres">
      <dgm:prSet presAssocID="{46128FBD-F7B9-4A53-97F0-A722FF95A377}" presName="sibTrans" presStyleCnt="0"/>
      <dgm:spPr/>
    </dgm:pt>
    <dgm:pt modelId="{84413A29-A937-4CAA-AEEA-31C964194144}" type="pres">
      <dgm:prSet presAssocID="{D53679C9-4B97-4B34-8C0E-124B1234C7AF}" presName="node" presStyleLbl="node1" presStyleIdx="2" presStyleCnt="3" custScaleX="2000000">
        <dgm:presLayoutVars>
          <dgm:bulletEnabled val="1"/>
        </dgm:presLayoutVars>
      </dgm:prSet>
      <dgm:spPr/>
    </dgm:pt>
  </dgm:ptLst>
  <dgm:cxnLst>
    <dgm:cxn modelId="{12F94E15-E112-4794-B329-603E51DBC049}" srcId="{2F0E642E-F7AE-497E-A58B-A7AB4E23CFBD}" destId="{96EC48C6-1C2F-4880-8316-69782BDB340F}" srcOrd="1" destOrd="0" parTransId="{26C5491B-107E-4720-940A-44C9FF12A9F4}" sibTransId="{46128FBD-F7B9-4A53-97F0-A722FF95A377}"/>
    <dgm:cxn modelId="{26CC5B19-5BC4-4922-8FD3-840638C9E0E3}" type="presOf" srcId="{082849FB-6FDB-4835-A946-F2D6A0ACE5FD}" destId="{1F2A09BE-FF09-4A82-A955-22321D55E483}" srcOrd="0" destOrd="1" presId="urn:microsoft.com/office/officeart/2005/8/layout/hList6"/>
    <dgm:cxn modelId="{1ADCD426-DC8C-490B-AAC7-CAC1D16874B0}" srcId="{D8F68487-72FC-47F1-AA4C-767351E42249}" destId="{331EA25E-2F60-4C47-AFBB-DC94B0E64E55}" srcOrd="0" destOrd="0" parTransId="{23DD44DA-6F90-47DE-95D2-33F6D0E0F736}" sibTransId="{C7D4FE2D-6B47-4F97-BE8B-C8CDE37F45B2}"/>
    <dgm:cxn modelId="{3E08172E-E0B3-49C3-972C-6C4D6C986512}" type="presOf" srcId="{2F0E642E-F7AE-497E-A58B-A7AB4E23CFBD}" destId="{013C53A7-EC38-482C-A221-4A4EAB73B30E}" srcOrd="0" destOrd="0" presId="urn:microsoft.com/office/officeart/2005/8/layout/hList6"/>
    <dgm:cxn modelId="{E896A33C-10A1-4A18-A38C-A3BDE8AAC7AF}" type="presOf" srcId="{EDCF88DB-99D7-44F8-B8A8-0B121E2244BF}" destId="{84413A29-A937-4CAA-AEEA-31C964194144}" srcOrd="0" destOrd="1" presId="urn:microsoft.com/office/officeart/2005/8/layout/hList6"/>
    <dgm:cxn modelId="{E382DB44-15F1-44B1-B78E-0F74D1118A8F}" srcId="{2F0E642E-F7AE-497E-A58B-A7AB4E23CFBD}" destId="{D53679C9-4B97-4B34-8C0E-124B1234C7AF}" srcOrd="2" destOrd="0" parTransId="{D0233DC7-0CD3-469C-A1B2-90363292CB21}" sibTransId="{2BA13AD2-A108-4490-95B0-401A582A33FA}"/>
    <dgm:cxn modelId="{EB679F4B-5926-450B-BF7A-76B31A014F9A}" srcId="{96EC48C6-1C2F-4880-8316-69782BDB340F}" destId="{5E899EB9-AEF0-4426-B6CD-6B381BF95C11}" srcOrd="2" destOrd="0" parTransId="{D64C057A-1A13-43EB-9C24-A0903B6466D4}" sibTransId="{5FF3D5B1-B0D6-4AE5-8E63-30D2932F44C4}"/>
    <dgm:cxn modelId="{5C222050-94D9-49E9-886F-1DC1C0B21BBA}" type="presOf" srcId="{D53679C9-4B97-4B34-8C0E-124B1234C7AF}" destId="{84413A29-A937-4CAA-AEEA-31C964194144}" srcOrd="0" destOrd="0" presId="urn:microsoft.com/office/officeart/2005/8/layout/hList6"/>
    <dgm:cxn modelId="{9BA6A051-37DB-40F1-896D-CC9CE48EF020}" type="presOf" srcId="{D8F68487-72FC-47F1-AA4C-767351E42249}" destId="{8558F2F1-4FBA-4906-86F2-595735A53E88}" srcOrd="0" destOrd="0" presId="urn:microsoft.com/office/officeart/2005/8/layout/hList6"/>
    <dgm:cxn modelId="{E698DD52-0EEF-4B7C-9118-47308E87E07D}" type="presOf" srcId="{96EC48C6-1C2F-4880-8316-69782BDB340F}" destId="{1F2A09BE-FF09-4A82-A955-22321D55E483}" srcOrd="0" destOrd="0" presId="urn:microsoft.com/office/officeart/2005/8/layout/hList6"/>
    <dgm:cxn modelId="{E8F27F67-E9EA-4705-BA70-D65ED436EAEA}" srcId="{2F0E642E-F7AE-497E-A58B-A7AB4E23CFBD}" destId="{D8F68487-72FC-47F1-AA4C-767351E42249}" srcOrd="0" destOrd="0" parTransId="{1FCE10D5-7FF8-4DAE-956A-05C433DCE367}" sibTransId="{8E736B33-B3E5-47ED-AAE8-B934AFF65CCB}"/>
    <dgm:cxn modelId="{89AF6470-8CD2-4692-96BB-22C89B7F101E}" type="presOf" srcId="{5E899EB9-AEF0-4426-B6CD-6B381BF95C11}" destId="{1F2A09BE-FF09-4A82-A955-22321D55E483}" srcOrd="0" destOrd="3" presId="urn:microsoft.com/office/officeart/2005/8/layout/hList6"/>
    <dgm:cxn modelId="{57B1ED70-10A0-4386-902D-299A97063A58}" srcId="{96EC48C6-1C2F-4880-8316-69782BDB340F}" destId="{082849FB-6FDB-4835-A946-F2D6A0ACE5FD}" srcOrd="0" destOrd="0" parTransId="{09854ADB-91BD-4B91-8275-E70AFF533DAD}" sibTransId="{ECF7AC63-9994-4066-9058-D129376BB5DC}"/>
    <dgm:cxn modelId="{6B044F7C-AEC5-48CE-ADB8-2FA717A48BDD}" type="presOf" srcId="{F6F75510-6E6F-4CDB-A1FE-AF742E2C0B12}" destId="{8558F2F1-4FBA-4906-86F2-595735A53E88}" srcOrd="0" destOrd="3" presId="urn:microsoft.com/office/officeart/2005/8/layout/hList6"/>
    <dgm:cxn modelId="{DD483685-20B5-4BA9-87EB-668409F98BC0}" srcId="{D53679C9-4B97-4B34-8C0E-124B1234C7AF}" destId="{EDCF88DB-99D7-44F8-B8A8-0B121E2244BF}" srcOrd="0" destOrd="0" parTransId="{1B314EB6-7917-420B-A212-E63BAE65B720}" sibTransId="{9B5D55B3-CD30-4CE5-93A1-1882B0A2E66E}"/>
    <dgm:cxn modelId="{9753E08F-71B3-49C8-BBA4-592916FAACEA}" type="presOf" srcId="{35D2CD15-6856-40AF-8435-5ABC5A7111C4}" destId="{1F2A09BE-FF09-4A82-A955-22321D55E483}" srcOrd="0" destOrd="2" presId="urn:microsoft.com/office/officeart/2005/8/layout/hList6"/>
    <dgm:cxn modelId="{CE86C994-3A0E-43FA-A1C8-60EA30B42723}" type="presOf" srcId="{11275BC8-6F3E-4ABD-8139-F362871E125A}" destId="{84413A29-A937-4CAA-AEEA-31C964194144}" srcOrd="0" destOrd="3" presId="urn:microsoft.com/office/officeart/2005/8/layout/hList6"/>
    <dgm:cxn modelId="{E45E08A5-CC6F-4522-935C-B2C3E90A237D}" type="presOf" srcId="{A37F8A20-1FBB-4CF3-9802-1CE18638E434}" destId="{84413A29-A937-4CAA-AEEA-31C964194144}" srcOrd="0" destOrd="2" presId="urn:microsoft.com/office/officeart/2005/8/layout/hList6"/>
    <dgm:cxn modelId="{2588ABB0-D2C1-4698-AEE5-1DCBE031E2DD}" srcId="{D8F68487-72FC-47F1-AA4C-767351E42249}" destId="{1961443D-E5FA-481F-ACE5-9A96C13079E5}" srcOrd="1" destOrd="0" parTransId="{2328E6D7-6B41-4EBB-BB8F-DD4ACE8C69FA}" sibTransId="{7F97E84E-3B1D-4452-A9EF-C3662259F8DC}"/>
    <dgm:cxn modelId="{9621FFBF-F0C4-47B4-AA08-555F9A41EE45}" type="presOf" srcId="{331EA25E-2F60-4C47-AFBB-DC94B0E64E55}" destId="{8558F2F1-4FBA-4906-86F2-595735A53E88}" srcOrd="0" destOrd="1" presId="urn:microsoft.com/office/officeart/2005/8/layout/hList6"/>
    <dgm:cxn modelId="{A90733C2-C148-401D-AF71-22913175E0B7}" srcId="{D53679C9-4B97-4B34-8C0E-124B1234C7AF}" destId="{A37F8A20-1FBB-4CF3-9802-1CE18638E434}" srcOrd="1" destOrd="0" parTransId="{F1634A09-5EBE-4361-B1D8-E2DC3DEE1A19}" sibTransId="{06C47653-E398-48E4-8BEB-CC2C8030DD32}"/>
    <dgm:cxn modelId="{40592ECF-F35F-4152-93A8-6BC9A2A777DA}" srcId="{96EC48C6-1C2F-4880-8316-69782BDB340F}" destId="{35D2CD15-6856-40AF-8435-5ABC5A7111C4}" srcOrd="1" destOrd="0" parTransId="{451BA374-4A67-4762-B34D-379DAFCAD308}" sibTransId="{1EBACA63-5251-4508-9F5F-E2C4E1F8CA11}"/>
    <dgm:cxn modelId="{9DC0B1D1-80FF-4824-B69B-79E9494A0120}" srcId="{D53679C9-4B97-4B34-8C0E-124B1234C7AF}" destId="{11275BC8-6F3E-4ABD-8139-F362871E125A}" srcOrd="2" destOrd="0" parTransId="{48F8D83F-F796-42B8-BDD7-6E3F852B6EC7}" sibTransId="{EA36E472-1FAB-4014-82E0-CE2749049CDF}"/>
    <dgm:cxn modelId="{BC57C0D8-587E-49CF-AFBC-B06092E8DC12}" type="presOf" srcId="{1961443D-E5FA-481F-ACE5-9A96C13079E5}" destId="{8558F2F1-4FBA-4906-86F2-595735A53E88}" srcOrd="0" destOrd="2" presId="urn:microsoft.com/office/officeart/2005/8/layout/hList6"/>
    <dgm:cxn modelId="{EDC031E0-A34B-49ED-B045-74688CA4F483}" srcId="{D8F68487-72FC-47F1-AA4C-767351E42249}" destId="{F6F75510-6E6F-4CDB-A1FE-AF742E2C0B12}" srcOrd="2" destOrd="0" parTransId="{BC443C51-7C96-4B1A-9079-48C9738283BB}" sibTransId="{71A58FF9-8E17-42FB-B3D9-0C8202473461}"/>
    <dgm:cxn modelId="{761EED44-EFFE-4055-9664-ECFB5A904258}" type="presParOf" srcId="{013C53A7-EC38-482C-A221-4A4EAB73B30E}" destId="{8558F2F1-4FBA-4906-86F2-595735A53E88}" srcOrd="0" destOrd="0" presId="urn:microsoft.com/office/officeart/2005/8/layout/hList6"/>
    <dgm:cxn modelId="{05ADA952-AFE5-4697-9A6D-B5A04416D51D}" type="presParOf" srcId="{013C53A7-EC38-482C-A221-4A4EAB73B30E}" destId="{39AAAB4C-5C32-4093-9C9F-3CED80C54854}" srcOrd="1" destOrd="0" presId="urn:microsoft.com/office/officeart/2005/8/layout/hList6"/>
    <dgm:cxn modelId="{DB5C8FFD-709C-424F-B4B7-E81E0DC2DF35}" type="presParOf" srcId="{013C53A7-EC38-482C-A221-4A4EAB73B30E}" destId="{1F2A09BE-FF09-4A82-A955-22321D55E483}" srcOrd="2" destOrd="0" presId="urn:microsoft.com/office/officeart/2005/8/layout/hList6"/>
    <dgm:cxn modelId="{739ED19D-6535-4B00-B926-8B47211C2A59}" type="presParOf" srcId="{013C53A7-EC38-482C-A221-4A4EAB73B30E}" destId="{E7934A3B-CB28-4266-B5EA-7EA578E58F15}" srcOrd="3" destOrd="0" presId="urn:microsoft.com/office/officeart/2005/8/layout/hList6"/>
    <dgm:cxn modelId="{93C70294-B41D-4397-96F6-10B1C253F190}" type="presParOf" srcId="{013C53A7-EC38-482C-A221-4A4EAB73B30E}" destId="{84413A29-A937-4CAA-AEEA-31C96419414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6E686-9D3E-422C-8834-D1D4D3E5FDF7}"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s-ES"/>
        </a:p>
      </dgm:t>
    </dgm:pt>
    <dgm:pt modelId="{10C38FEB-1CB1-4D7B-83CA-29EAF1A2F3E8}">
      <dgm:prSet phldrT="[Texto]" custT="1"/>
      <dgm:spPr>
        <a:solidFill>
          <a:schemeClr val="accent6"/>
        </a:solidFill>
      </dgm:spPr>
      <dgm:t>
        <a:bodyPr/>
        <a:lstStyle/>
        <a:p>
          <a:r>
            <a:rPr lang="es-ES" sz="3600" dirty="0"/>
            <a:t>(4)</a:t>
          </a:r>
        </a:p>
      </dgm:t>
    </dgm:pt>
    <dgm:pt modelId="{7ACC3B08-D298-4CEE-82CC-D5E85478AAE3}" type="parTrans" cxnId="{BF9D34C8-0809-4630-BA05-3DA7A5C3DAE5}">
      <dgm:prSet/>
      <dgm:spPr/>
      <dgm:t>
        <a:bodyPr/>
        <a:lstStyle/>
        <a:p>
          <a:endParaRPr lang="es-ES"/>
        </a:p>
      </dgm:t>
    </dgm:pt>
    <dgm:pt modelId="{44241987-38DF-4CF1-AEF8-BE0D7CF99D7A}" type="sibTrans" cxnId="{BF9D34C8-0809-4630-BA05-3DA7A5C3DAE5}">
      <dgm:prSet/>
      <dgm:spPr/>
      <dgm:t>
        <a:bodyPr/>
        <a:lstStyle/>
        <a:p>
          <a:endParaRPr lang="es-ES"/>
        </a:p>
      </dgm:t>
    </dgm:pt>
    <dgm:pt modelId="{AD8F6D25-0940-441E-8C98-C95BB5C1D49D}">
      <dgm:prSet phldrT="[Texto]" custT="1"/>
      <dgm:spPr/>
      <dgm:t>
        <a:bodyPr/>
        <a:lstStyle/>
        <a:p>
          <a:pPr algn="just"/>
          <a:r>
            <a:rPr lang="es-MX" sz="1800" dirty="0">
              <a:latin typeface="Arial" panose="020B0604020202020204" pitchFamily="34" charset="0"/>
              <a:cs typeface="Arial" panose="020B0604020202020204" pitchFamily="34" charset="0"/>
            </a:rPr>
            <a:t>El número de expediente, este puede ser: un número progresivo natural, el número de boleta de los alumnos o el número de empleado de los trabajadores.</a:t>
          </a:r>
          <a:endParaRPr lang="es-ES" sz="1800" dirty="0"/>
        </a:p>
      </dgm:t>
    </dgm:pt>
    <dgm:pt modelId="{5651806C-969A-4DFE-9A4D-23BF442AC358}" type="parTrans" cxnId="{2A64AC3E-32EB-4966-AC3B-F63882812C60}">
      <dgm:prSet/>
      <dgm:spPr/>
      <dgm:t>
        <a:bodyPr/>
        <a:lstStyle/>
        <a:p>
          <a:endParaRPr lang="es-ES"/>
        </a:p>
      </dgm:t>
    </dgm:pt>
    <dgm:pt modelId="{447708D3-7AD0-4406-9D33-85D2DFD6C95B}" type="sibTrans" cxnId="{2A64AC3E-32EB-4966-AC3B-F63882812C60}">
      <dgm:prSet/>
      <dgm:spPr/>
      <dgm:t>
        <a:bodyPr/>
        <a:lstStyle/>
        <a:p>
          <a:endParaRPr lang="es-ES"/>
        </a:p>
      </dgm:t>
    </dgm:pt>
    <dgm:pt modelId="{DE889FAE-A446-421E-90DA-F3D10C6A8717}">
      <dgm:prSet phldrT="[Texto]" custT="1"/>
      <dgm:spPr>
        <a:solidFill>
          <a:schemeClr val="accent4">
            <a:lumMod val="75000"/>
          </a:schemeClr>
        </a:solidFill>
      </dgm:spPr>
      <dgm:t>
        <a:bodyPr/>
        <a:lstStyle/>
        <a:p>
          <a:r>
            <a:rPr lang="es-ES" sz="3600" dirty="0"/>
            <a:t>(5)</a:t>
          </a:r>
        </a:p>
      </dgm:t>
    </dgm:pt>
    <dgm:pt modelId="{167205D6-451F-4175-9389-7DC79CCB0F85}" type="parTrans" cxnId="{1C68989D-AA84-4A96-9CB3-615000D1C334}">
      <dgm:prSet/>
      <dgm:spPr/>
      <dgm:t>
        <a:bodyPr/>
        <a:lstStyle/>
        <a:p>
          <a:endParaRPr lang="es-ES"/>
        </a:p>
      </dgm:t>
    </dgm:pt>
    <dgm:pt modelId="{7AC472F5-B523-4B94-B8BB-A25F57E063D0}" type="sibTrans" cxnId="{1C68989D-AA84-4A96-9CB3-615000D1C334}">
      <dgm:prSet/>
      <dgm:spPr/>
      <dgm:t>
        <a:bodyPr/>
        <a:lstStyle/>
        <a:p>
          <a:endParaRPr lang="es-ES"/>
        </a:p>
      </dgm:t>
    </dgm:pt>
    <dgm:pt modelId="{FDD9960B-E6C2-4AFA-94D0-3E5AF944C62A}">
      <dgm:prSet phldrT="[Texto]" custT="1"/>
      <dgm:spPr>
        <a:solidFill>
          <a:schemeClr val="accent4">
            <a:lumMod val="75000"/>
          </a:schemeClr>
        </a:solidFill>
      </dgm:spPr>
      <dgm:t>
        <a:bodyPr/>
        <a:lstStyle/>
        <a:p>
          <a:pPr algn="l"/>
          <a:endParaRPr lang="es-MX" sz="14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El legajo se utiliza únicamente cuando la documentación en un folder o carpeta excede la capacidad de estos y se requiere emplear mas de un folder o carpeta para el mismo asunto se anota con número Romano.</a:t>
          </a:r>
          <a:endParaRPr lang="es-ES" sz="1600" dirty="0">
            <a:latin typeface="Arial" panose="020B0604020202020204" pitchFamily="34" charset="0"/>
            <a:cs typeface="Arial" panose="020B0604020202020204" pitchFamily="34" charset="0"/>
          </a:endParaRPr>
        </a:p>
      </dgm:t>
    </dgm:pt>
    <dgm:pt modelId="{4DE24911-8930-472F-AF9F-49291AC1882B}" type="parTrans" cxnId="{658C1EF4-ADE3-4BD2-BA7D-9AF39AABC106}">
      <dgm:prSet/>
      <dgm:spPr/>
      <dgm:t>
        <a:bodyPr/>
        <a:lstStyle/>
        <a:p>
          <a:endParaRPr lang="es-ES"/>
        </a:p>
      </dgm:t>
    </dgm:pt>
    <dgm:pt modelId="{4CF88696-461C-400E-A077-D7DEA6E90EB0}" type="sibTrans" cxnId="{658C1EF4-ADE3-4BD2-BA7D-9AF39AABC106}">
      <dgm:prSet/>
      <dgm:spPr/>
      <dgm:t>
        <a:bodyPr/>
        <a:lstStyle/>
        <a:p>
          <a:endParaRPr lang="es-ES"/>
        </a:p>
      </dgm:t>
    </dgm:pt>
    <dgm:pt modelId="{9DF69DDA-8FC2-4724-80F3-241DFE6249B8}">
      <dgm:prSet phldrT="[Texto]" custT="1"/>
      <dgm:spPr>
        <a:solidFill>
          <a:srgbClr val="92D050"/>
        </a:solidFill>
      </dgm:spPr>
      <dgm:t>
        <a:bodyPr/>
        <a:lstStyle/>
        <a:p>
          <a:pPr algn="l"/>
          <a:r>
            <a:rPr lang="es-ES" sz="2000" dirty="0">
              <a:latin typeface="Arial" panose="020B0604020202020204" pitchFamily="34" charset="0"/>
              <a:cs typeface="Arial" panose="020B0604020202020204" pitchFamily="34" charset="0"/>
            </a:rPr>
            <a:t>(6) </a:t>
          </a:r>
          <a:r>
            <a:rPr lang="es-ES" sz="1200" dirty="0">
              <a:latin typeface="Arial" panose="020B0604020202020204" pitchFamily="34" charset="0"/>
              <a:cs typeface="Arial" panose="020B0604020202020204" pitchFamily="34" charset="0"/>
            </a:rPr>
            <a:t>AÑO DEL EXPEDIENTE</a:t>
          </a:r>
        </a:p>
      </dgm:t>
    </dgm:pt>
    <dgm:pt modelId="{05481664-2001-411D-A07E-B716256619D5}" type="parTrans" cxnId="{476B689B-5977-44F1-A521-826133743888}">
      <dgm:prSet/>
      <dgm:spPr/>
      <dgm:t>
        <a:bodyPr/>
        <a:lstStyle/>
        <a:p>
          <a:endParaRPr lang="es-ES"/>
        </a:p>
      </dgm:t>
    </dgm:pt>
    <dgm:pt modelId="{261BAE94-F6ED-4B2D-B531-118FB0E37339}" type="sibTrans" cxnId="{476B689B-5977-44F1-A521-826133743888}">
      <dgm:prSet/>
      <dgm:spPr/>
      <dgm:t>
        <a:bodyPr/>
        <a:lstStyle/>
        <a:p>
          <a:endParaRPr lang="es-ES"/>
        </a:p>
      </dgm:t>
    </dgm:pt>
    <dgm:pt modelId="{A5FE4F74-5386-4D39-9601-B1AC068F6F84}">
      <dgm:prSet phldrT="[Texto]" custT="1"/>
      <dgm:spPr/>
      <dgm:t>
        <a:bodyPr/>
        <a:lstStyle/>
        <a:p>
          <a:pPr algn="just"/>
          <a:endParaRPr lang="es-ES" sz="1100" dirty="0"/>
        </a:p>
      </dgm:t>
    </dgm:pt>
    <dgm:pt modelId="{56192864-0986-410A-A5C7-D3F5FE43B92F}" type="parTrans" cxnId="{39803777-AF3A-4763-842F-19FF0C115ABA}">
      <dgm:prSet/>
      <dgm:spPr/>
      <dgm:t>
        <a:bodyPr/>
        <a:lstStyle/>
        <a:p>
          <a:endParaRPr lang="es-ES"/>
        </a:p>
      </dgm:t>
    </dgm:pt>
    <dgm:pt modelId="{D672BFBB-5AD0-4FA3-943F-BD843C3F504F}" type="sibTrans" cxnId="{39803777-AF3A-4763-842F-19FF0C115ABA}">
      <dgm:prSet/>
      <dgm:spPr/>
      <dgm:t>
        <a:bodyPr/>
        <a:lstStyle/>
        <a:p>
          <a:endParaRPr lang="es-ES"/>
        </a:p>
      </dgm:t>
    </dgm:pt>
    <dgm:pt modelId="{F09EE725-DE8D-48E9-8A3C-D567D665899E}" type="pres">
      <dgm:prSet presAssocID="{0B86E686-9D3E-422C-8834-D1D4D3E5FDF7}" presName="Name0" presStyleCnt="0">
        <dgm:presLayoutVars>
          <dgm:dir/>
          <dgm:animLvl val="lvl"/>
          <dgm:resizeHandles val="exact"/>
        </dgm:presLayoutVars>
      </dgm:prSet>
      <dgm:spPr/>
    </dgm:pt>
    <dgm:pt modelId="{B6034DC0-517B-4ADC-91ED-4FA6220360C3}" type="pres">
      <dgm:prSet presAssocID="{10C38FEB-1CB1-4D7B-83CA-29EAF1A2F3E8}" presName="compositeNode" presStyleCnt="0">
        <dgm:presLayoutVars>
          <dgm:bulletEnabled val="1"/>
        </dgm:presLayoutVars>
      </dgm:prSet>
      <dgm:spPr/>
    </dgm:pt>
    <dgm:pt modelId="{F69867C9-5E6F-4E6D-8DCF-A34B0337D127}" type="pres">
      <dgm:prSet presAssocID="{10C38FEB-1CB1-4D7B-83CA-29EAF1A2F3E8}" presName="bgRect" presStyleLbl="node1" presStyleIdx="0" presStyleCnt="3" custScaleX="557794" custScaleY="246584"/>
      <dgm:spPr/>
    </dgm:pt>
    <dgm:pt modelId="{B0634ACC-CA3E-4F94-8287-3F0C744131CE}" type="pres">
      <dgm:prSet presAssocID="{10C38FEB-1CB1-4D7B-83CA-29EAF1A2F3E8}" presName="parentNode" presStyleLbl="node1" presStyleIdx="0" presStyleCnt="3">
        <dgm:presLayoutVars>
          <dgm:chMax val="0"/>
          <dgm:bulletEnabled val="1"/>
        </dgm:presLayoutVars>
      </dgm:prSet>
      <dgm:spPr/>
    </dgm:pt>
    <dgm:pt modelId="{49F1416B-75B1-4EEE-BBF9-FB0A9F7C1AC3}" type="pres">
      <dgm:prSet presAssocID="{10C38FEB-1CB1-4D7B-83CA-29EAF1A2F3E8}" presName="childNode" presStyleLbl="node1" presStyleIdx="0" presStyleCnt="3">
        <dgm:presLayoutVars>
          <dgm:bulletEnabled val="1"/>
        </dgm:presLayoutVars>
      </dgm:prSet>
      <dgm:spPr/>
    </dgm:pt>
    <dgm:pt modelId="{2FC7CBC8-CBDD-4CEF-8482-A9577C9AA0DD}" type="pres">
      <dgm:prSet presAssocID="{44241987-38DF-4CF1-AEF8-BE0D7CF99D7A}" presName="hSp" presStyleCnt="0"/>
      <dgm:spPr/>
    </dgm:pt>
    <dgm:pt modelId="{7E028089-7D6A-4DA4-9FDC-6597E5F64180}" type="pres">
      <dgm:prSet presAssocID="{44241987-38DF-4CF1-AEF8-BE0D7CF99D7A}" presName="vProcSp" presStyleCnt="0"/>
      <dgm:spPr/>
    </dgm:pt>
    <dgm:pt modelId="{2A9EAD60-D354-4EAD-A040-A9EC5AE96468}" type="pres">
      <dgm:prSet presAssocID="{44241987-38DF-4CF1-AEF8-BE0D7CF99D7A}" presName="vSp1" presStyleCnt="0"/>
      <dgm:spPr/>
    </dgm:pt>
    <dgm:pt modelId="{18731CD0-63A9-4135-9437-355CB33C0C91}" type="pres">
      <dgm:prSet presAssocID="{44241987-38DF-4CF1-AEF8-BE0D7CF99D7A}" presName="simulatedConn" presStyleLbl="solidFgAcc1" presStyleIdx="0" presStyleCnt="2"/>
      <dgm:spPr/>
    </dgm:pt>
    <dgm:pt modelId="{74E93B98-2B1F-44EA-AEDA-F22FB9613BA7}" type="pres">
      <dgm:prSet presAssocID="{44241987-38DF-4CF1-AEF8-BE0D7CF99D7A}" presName="vSp2" presStyleCnt="0"/>
      <dgm:spPr/>
    </dgm:pt>
    <dgm:pt modelId="{4015A391-8034-462F-9948-B600FA9E288B}" type="pres">
      <dgm:prSet presAssocID="{44241987-38DF-4CF1-AEF8-BE0D7CF99D7A}" presName="sibTrans" presStyleCnt="0"/>
      <dgm:spPr/>
    </dgm:pt>
    <dgm:pt modelId="{3EB259CA-4C30-4ACA-B4FD-C07171073526}" type="pres">
      <dgm:prSet presAssocID="{DE889FAE-A446-421E-90DA-F3D10C6A8717}" presName="compositeNode" presStyleCnt="0">
        <dgm:presLayoutVars>
          <dgm:bulletEnabled val="1"/>
        </dgm:presLayoutVars>
      </dgm:prSet>
      <dgm:spPr/>
    </dgm:pt>
    <dgm:pt modelId="{87B60187-8D9F-4C23-80DA-559C105AFA6E}" type="pres">
      <dgm:prSet presAssocID="{DE889FAE-A446-421E-90DA-F3D10C6A8717}" presName="bgRect" presStyleLbl="node1" presStyleIdx="1" presStyleCnt="3" custScaleX="792316" custScaleY="262993" custLinFactNeighborX="-1046"/>
      <dgm:spPr/>
    </dgm:pt>
    <dgm:pt modelId="{3D990829-AAFB-4B5E-86F3-AC34B4B2C26D}" type="pres">
      <dgm:prSet presAssocID="{DE889FAE-A446-421E-90DA-F3D10C6A8717}" presName="parentNode" presStyleLbl="node1" presStyleIdx="1" presStyleCnt="3">
        <dgm:presLayoutVars>
          <dgm:chMax val="0"/>
          <dgm:bulletEnabled val="1"/>
        </dgm:presLayoutVars>
      </dgm:prSet>
      <dgm:spPr/>
    </dgm:pt>
    <dgm:pt modelId="{F1AA195C-51CF-4E75-8AEC-DD77A56ABA39}" type="pres">
      <dgm:prSet presAssocID="{DE889FAE-A446-421E-90DA-F3D10C6A8717}" presName="childNode" presStyleLbl="node1" presStyleIdx="1" presStyleCnt="3">
        <dgm:presLayoutVars>
          <dgm:bulletEnabled val="1"/>
        </dgm:presLayoutVars>
      </dgm:prSet>
      <dgm:spPr/>
    </dgm:pt>
    <dgm:pt modelId="{02F8C8E5-C6D5-4E67-B21E-2B3B3A6F97AC}" type="pres">
      <dgm:prSet presAssocID="{7AC472F5-B523-4B94-B8BB-A25F57E063D0}" presName="hSp" presStyleCnt="0"/>
      <dgm:spPr/>
    </dgm:pt>
    <dgm:pt modelId="{7E4F9735-564D-4E31-8BFF-1AE4636749C8}" type="pres">
      <dgm:prSet presAssocID="{7AC472F5-B523-4B94-B8BB-A25F57E063D0}" presName="vProcSp" presStyleCnt="0"/>
      <dgm:spPr/>
    </dgm:pt>
    <dgm:pt modelId="{3E74D1AA-F67B-4FB5-8BF1-8DFB018B1579}" type="pres">
      <dgm:prSet presAssocID="{7AC472F5-B523-4B94-B8BB-A25F57E063D0}" presName="vSp1" presStyleCnt="0"/>
      <dgm:spPr/>
    </dgm:pt>
    <dgm:pt modelId="{F2273FF0-508A-4E2B-8192-42CF856FEB80}" type="pres">
      <dgm:prSet presAssocID="{7AC472F5-B523-4B94-B8BB-A25F57E063D0}" presName="simulatedConn" presStyleLbl="solidFgAcc1" presStyleIdx="1" presStyleCnt="2"/>
      <dgm:spPr/>
    </dgm:pt>
    <dgm:pt modelId="{19D6736C-4B79-48A9-BF4B-27891F2B5167}" type="pres">
      <dgm:prSet presAssocID="{7AC472F5-B523-4B94-B8BB-A25F57E063D0}" presName="vSp2" presStyleCnt="0"/>
      <dgm:spPr/>
    </dgm:pt>
    <dgm:pt modelId="{2A62538D-C7DF-4CD4-976D-F932A9A817A8}" type="pres">
      <dgm:prSet presAssocID="{7AC472F5-B523-4B94-B8BB-A25F57E063D0}" presName="sibTrans" presStyleCnt="0"/>
      <dgm:spPr/>
    </dgm:pt>
    <dgm:pt modelId="{1E029B93-616B-4681-BD1B-D7585503CD8B}" type="pres">
      <dgm:prSet presAssocID="{9DF69DDA-8FC2-4724-80F3-241DFE6249B8}" presName="compositeNode" presStyleCnt="0">
        <dgm:presLayoutVars>
          <dgm:bulletEnabled val="1"/>
        </dgm:presLayoutVars>
      </dgm:prSet>
      <dgm:spPr/>
    </dgm:pt>
    <dgm:pt modelId="{9E2A1EBF-929B-4D0C-86DF-5C17B4246867}" type="pres">
      <dgm:prSet presAssocID="{9DF69DDA-8FC2-4724-80F3-241DFE6249B8}" presName="bgRect" presStyleLbl="node1" presStyleIdx="2" presStyleCnt="3" custAng="5400000" custScaleX="212607" custScaleY="183014" custLinFactNeighborX="8088" custLinFactNeighborY="74238"/>
      <dgm:spPr/>
    </dgm:pt>
    <dgm:pt modelId="{179BC846-2D22-4FCD-8876-814BC2907E29}" type="pres">
      <dgm:prSet presAssocID="{9DF69DDA-8FC2-4724-80F3-241DFE6249B8}" presName="parentNode" presStyleLbl="node1" presStyleIdx="2" presStyleCnt="3">
        <dgm:presLayoutVars>
          <dgm:chMax val="0"/>
          <dgm:bulletEnabled val="1"/>
        </dgm:presLayoutVars>
      </dgm:prSet>
      <dgm:spPr/>
    </dgm:pt>
  </dgm:ptLst>
  <dgm:cxnLst>
    <dgm:cxn modelId="{1C20CB25-79D9-4313-B6A1-A5887C0AB1C2}" type="presOf" srcId="{FDD9960B-E6C2-4AFA-94D0-3E5AF944C62A}" destId="{F1AA195C-51CF-4E75-8AEC-DD77A56ABA39}" srcOrd="0" destOrd="0" presId="urn:microsoft.com/office/officeart/2005/8/layout/hProcess7"/>
    <dgm:cxn modelId="{07F8AA36-AE64-4CBF-AD24-2779E1F3ABF2}" type="presOf" srcId="{9DF69DDA-8FC2-4724-80F3-241DFE6249B8}" destId="{179BC846-2D22-4FCD-8876-814BC2907E29}" srcOrd="1" destOrd="0" presId="urn:microsoft.com/office/officeart/2005/8/layout/hProcess7"/>
    <dgm:cxn modelId="{EC117D3A-5459-473B-9737-D32165C54B18}" type="presOf" srcId="{10C38FEB-1CB1-4D7B-83CA-29EAF1A2F3E8}" destId="{F69867C9-5E6F-4E6D-8DCF-A34B0337D127}" srcOrd="0" destOrd="0" presId="urn:microsoft.com/office/officeart/2005/8/layout/hProcess7"/>
    <dgm:cxn modelId="{2A64AC3E-32EB-4966-AC3B-F63882812C60}" srcId="{10C38FEB-1CB1-4D7B-83CA-29EAF1A2F3E8}" destId="{AD8F6D25-0940-441E-8C98-C95BB5C1D49D}" srcOrd="1" destOrd="0" parTransId="{5651806C-969A-4DFE-9A4D-23BF442AC358}" sibTransId="{447708D3-7AD0-4406-9D33-85D2DFD6C95B}"/>
    <dgm:cxn modelId="{D085235E-D59C-4400-81ED-61F79D4E5BFF}" type="presOf" srcId="{10C38FEB-1CB1-4D7B-83CA-29EAF1A2F3E8}" destId="{B0634ACC-CA3E-4F94-8287-3F0C744131CE}" srcOrd="1" destOrd="0" presId="urn:microsoft.com/office/officeart/2005/8/layout/hProcess7"/>
    <dgm:cxn modelId="{9CAA826E-2D4E-4793-A063-A85A3ED8276A}" type="presOf" srcId="{AD8F6D25-0940-441E-8C98-C95BB5C1D49D}" destId="{49F1416B-75B1-4EEE-BBF9-FB0A9F7C1AC3}" srcOrd="0" destOrd="1" presId="urn:microsoft.com/office/officeart/2005/8/layout/hProcess7"/>
    <dgm:cxn modelId="{DC68AE75-5996-4B3F-9995-EB6E02DC711F}" type="presOf" srcId="{9DF69DDA-8FC2-4724-80F3-241DFE6249B8}" destId="{9E2A1EBF-929B-4D0C-86DF-5C17B4246867}" srcOrd="0" destOrd="0" presId="urn:microsoft.com/office/officeart/2005/8/layout/hProcess7"/>
    <dgm:cxn modelId="{39803777-AF3A-4763-842F-19FF0C115ABA}" srcId="{10C38FEB-1CB1-4D7B-83CA-29EAF1A2F3E8}" destId="{A5FE4F74-5386-4D39-9601-B1AC068F6F84}" srcOrd="0" destOrd="0" parTransId="{56192864-0986-410A-A5C7-D3F5FE43B92F}" sibTransId="{D672BFBB-5AD0-4FA3-943F-BD843C3F504F}"/>
    <dgm:cxn modelId="{615DAF84-D22E-4CFB-B6C5-C011FA881226}" type="presOf" srcId="{DE889FAE-A446-421E-90DA-F3D10C6A8717}" destId="{87B60187-8D9F-4C23-80DA-559C105AFA6E}" srcOrd="0" destOrd="0" presId="urn:microsoft.com/office/officeart/2005/8/layout/hProcess7"/>
    <dgm:cxn modelId="{476B689B-5977-44F1-A521-826133743888}" srcId="{0B86E686-9D3E-422C-8834-D1D4D3E5FDF7}" destId="{9DF69DDA-8FC2-4724-80F3-241DFE6249B8}" srcOrd="2" destOrd="0" parTransId="{05481664-2001-411D-A07E-B716256619D5}" sibTransId="{261BAE94-F6ED-4B2D-B531-118FB0E37339}"/>
    <dgm:cxn modelId="{1C68989D-AA84-4A96-9CB3-615000D1C334}" srcId="{0B86E686-9D3E-422C-8834-D1D4D3E5FDF7}" destId="{DE889FAE-A446-421E-90DA-F3D10C6A8717}" srcOrd="1" destOrd="0" parTransId="{167205D6-451F-4175-9389-7DC79CCB0F85}" sibTransId="{7AC472F5-B523-4B94-B8BB-A25F57E063D0}"/>
    <dgm:cxn modelId="{EE650DAF-0D59-4F70-8998-903BC8EF18CF}" type="presOf" srcId="{0B86E686-9D3E-422C-8834-D1D4D3E5FDF7}" destId="{F09EE725-DE8D-48E9-8A3C-D567D665899E}" srcOrd="0" destOrd="0" presId="urn:microsoft.com/office/officeart/2005/8/layout/hProcess7"/>
    <dgm:cxn modelId="{BF9D34C8-0809-4630-BA05-3DA7A5C3DAE5}" srcId="{0B86E686-9D3E-422C-8834-D1D4D3E5FDF7}" destId="{10C38FEB-1CB1-4D7B-83CA-29EAF1A2F3E8}" srcOrd="0" destOrd="0" parTransId="{7ACC3B08-D298-4CEE-82CC-D5E85478AAE3}" sibTransId="{44241987-38DF-4CF1-AEF8-BE0D7CF99D7A}"/>
    <dgm:cxn modelId="{D39432DE-6506-4FCF-837D-C1264282B2AD}" type="presOf" srcId="{A5FE4F74-5386-4D39-9601-B1AC068F6F84}" destId="{49F1416B-75B1-4EEE-BBF9-FB0A9F7C1AC3}" srcOrd="0" destOrd="0" presId="urn:microsoft.com/office/officeart/2005/8/layout/hProcess7"/>
    <dgm:cxn modelId="{D021A7E2-0030-4B24-A78D-702D23263B6E}" type="presOf" srcId="{DE889FAE-A446-421E-90DA-F3D10C6A8717}" destId="{3D990829-AAFB-4B5E-86F3-AC34B4B2C26D}" srcOrd="1" destOrd="0" presId="urn:microsoft.com/office/officeart/2005/8/layout/hProcess7"/>
    <dgm:cxn modelId="{658C1EF4-ADE3-4BD2-BA7D-9AF39AABC106}" srcId="{DE889FAE-A446-421E-90DA-F3D10C6A8717}" destId="{FDD9960B-E6C2-4AFA-94D0-3E5AF944C62A}" srcOrd="0" destOrd="0" parTransId="{4DE24911-8930-472F-AF9F-49291AC1882B}" sibTransId="{4CF88696-461C-400E-A077-D7DEA6E90EB0}"/>
    <dgm:cxn modelId="{FA7865E6-EA54-46D1-9D8B-E57D47D30034}" type="presParOf" srcId="{F09EE725-DE8D-48E9-8A3C-D567D665899E}" destId="{B6034DC0-517B-4ADC-91ED-4FA6220360C3}" srcOrd="0" destOrd="0" presId="urn:microsoft.com/office/officeart/2005/8/layout/hProcess7"/>
    <dgm:cxn modelId="{6BAF8DC6-6FEF-4FFF-B40F-A9CA6A001B50}" type="presParOf" srcId="{B6034DC0-517B-4ADC-91ED-4FA6220360C3}" destId="{F69867C9-5E6F-4E6D-8DCF-A34B0337D127}" srcOrd="0" destOrd="0" presId="urn:microsoft.com/office/officeart/2005/8/layout/hProcess7"/>
    <dgm:cxn modelId="{6A65A916-27ED-41FA-98BB-84B001794814}" type="presParOf" srcId="{B6034DC0-517B-4ADC-91ED-4FA6220360C3}" destId="{B0634ACC-CA3E-4F94-8287-3F0C744131CE}" srcOrd="1" destOrd="0" presId="urn:microsoft.com/office/officeart/2005/8/layout/hProcess7"/>
    <dgm:cxn modelId="{6FF1A4BC-6A62-41CD-A8AA-078B63CA416B}" type="presParOf" srcId="{B6034DC0-517B-4ADC-91ED-4FA6220360C3}" destId="{49F1416B-75B1-4EEE-BBF9-FB0A9F7C1AC3}" srcOrd="2" destOrd="0" presId="urn:microsoft.com/office/officeart/2005/8/layout/hProcess7"/>
    <dgm:cxn modelId="{91E44BA0-F2CA-422A-93FA-90F7CD411E96}" type="presParOf" srcId="{F09EE725-DE8D-48E9-8A3C-D567D665899E}" destId="{2FC7CBC8-CBDD-4CEF-8482-A9577C9AA0DD}" srcOrd="1" destOrd="0" presId="urn:microsoft.com/office/officeart/2005/8/layout/hProcess7"/>
    <dgm:cxn modelId="{71BF2D31-F1CF-4536-A8B6-E188A30E0A5D}" type="presParOf" srcId="{F09EE725-DE8D-48E9-8A3C-D567D665899E}" destId="{7E028089-7D6A-4DA4-9FDC-6597E5F64180}" srcOrd="2" destOrd="0" presId="urn:microsoft.com/office/officeart/2005/8/layout/hProcess7"/>
    <dgm:cxn modelId="{18EC3F02-3913-4B11-8EEA-CDC1ACC0DD16}" type="presParOf" srcId="{7E028089-7D6A-4DA4-9FDC-6597E5F64180}" destId="{2A9EAD60-D354-4EAD-A040-A9EC5AE96468}" srcOrd="0" destOrd="0" presId="urn:microsoft.com/office/officeart/2005/8/layout/hProcess7"/>
    <dgm:cxn modelId="{D2AD7559-9A1D-42F3-8DAB-AFB77020848E}" type="presParOf" srcId="{7E028089-7D6A-4DA4-9FDC-6597E5F64180}" destId="{18731CD0-63A9-4135-9437-355CB33C0C91}" srcOrd="1" destOrd="0" presId="urn:microsoft.com/office/officeart/2005/8/layout/hProcess7"/>
    <dgm:cxn modelId="{CA7EFFB6-EEE1-48E4-A252-72B39DE679D9}" type="presParOf" srcId="{7E028089-7D6A-4DA4-9FDC-6597E5F64180}" destId="{74E93B98-2B1F-44EA-AEDA-F22FB9613BA7}" srcOrd="2" destOrd="0" presId="urn:microsoft.com/office/officeart/2005/8/layout/hProcess7"/>
    <dgm:cxn modelId="{E5A569EC-9442-4D57-B9F0-2FA29396060C}" type="presParOf" srcId="{F09EE725-DE8D-48E9-8A3C-D567D665899E}" destId="{4015A391-8034-462F-9948-B600FA9E288B}" srcOrd="3" destOrd="0" presId="urn:microsoft.com/office/officeart/2005/8/layout/hProcess7"/>
    <dgm:cxn modelId="{52A866BB-70D8-4CF6-8F83-735C86E8BE64}" type="presParOf" srcId="{F09EE725-DE8D-48E9-8A3C-D567D665899E}" destId="{3EB259CA-4C30-4ACA-B4FD-C07171073526}" srcOrd="4" destOrd="0" presId="urn:microsoft.com/office/officeart/2005/8/layout/hProcess7"/>
    <dgm:cxn modelId="{9436E36A-1F99-4260-AF64-046440062607}" type="presParOf" srcId="{3EB259CA-4C30-4ACA-B4FD-C07171073526}" destId="{87B60187-8D9F-4C23-80DA-559C105AFA6E}" srcOrd="0" destOrd="0" presId="urn:microsoft.com/office/officeart/2005/8/layout/hProcess7"/>
    <dgm:cxn modelId="{9F675726-1EA4-41F3-8B0C-B7555D92A90E}" type="presParOf" srcId="{3EB259CA-4C30-4ACA-B4FD-C07171073526}" destId="{3D990829-AAFB-4B5E-86F3-AC34B4B2C26D}" srcOrd="1" destOrd="0" presId="urn:microsoft.com/office/officeart/2005/8/layout/hProcess7"/>
    <dgm:cxn modelId="{52B0310D-AF2A-4F0F-B8B3-AD9B9FFAE35A}" type="presParOf" srcId="{3EB259CA-4C30-4ACA-B4FD-C07171073526}" destId="{F1AA195C-51CF-4E75-8AEC-DD77A56ABA39}" srcOrd="2" destOrd="0" presId="urn:microsoft.com/office/officeart/2005/8/layout/hProcess7"/>
    <dgm:cxn modelId="{EA0D7801-8537-410B-9421-2F2EABF39B18}" type="presParOf" srcId="{F09EE725-DE8D-48E9-8A3C-D567D665899E}" destId="{02F8C8E5-C6D5-4E67-B21E-2B3B3A6F97AC}" srcOrd="5" destOrd="0" presId="urn:microsoft.com/office/officeart/2005/8/layout/hProcess7"/>
    <dgm:cxn modelId="{4B89A5DB-0FD9-404F-8559-C1BC833E441F}" type="presParOf" srcId="{F09EE725-DE8D-48E9-8A3C-D567D665899E}" destId="{7E4F9735-564D-4E31-8BFF-1AE4636749C8}" srcOrd="6" destOrd="0" presId="urn:microsoft.com/office/officeart/2005/8/layout/hProcess7"/>
    <dgm:cxn modelId="{51B9667B-4069-4A6D-93B5-2847E75544C0}" type="presParOf" srcId="{7E4F9735-564D-4E31-8BFF-1AE4636749C8}" destId="{3E74D1AA-F67B-4FB5-8BF1-8DFB018B1579}" srcOrd="0" destOrd="0" presId="urn:microsoft.com/office/officeart/2005/8/layout/hProcess7"/>
    <dgm:cxn modelId="{6A86ED94-1489-474E-B961-3EDF5924C28E}" type="presParOf" srcId="{7E4F9735-564D-4E31-8BFF-1AE4636749C8}" destId="{F2273FF0-508A-4E2B-8192-42CF856FEB80}" srcOrd="1" destOrd="0" presId="urn:microsoft.com/office/officeart/2005/8/layout/hProcess7"/>
    <dgm:cxn modelId="{E80EE29F-EF74-4E1E-A22F-780E6EF4CB35}" type="presParOf" srcId="{7E4F9735-564D-4E31-8BFF-1AE4636749C8}" destId="{19D6736C-4B79-48A9-BF4B-27891F2B5167}" srcOrd="2" destOrd="0" presId="urn:microsoft.com/office/officeart/2005/8/layout/hProcess7"/>
    <dgm:cxn modelId="{AC3364CD-E514-4912-B010-86A435B73EF4}" type="presParOf" srcId="{F09EE725-DE8D-48E9-8A3C-D567D665899E}" destId="{2A62538D-C7DF-4CD4-976D-F932A9A817A8}" srcOrd="7" destOrd="0" presId="urn:microsoft.com/office/officeart/2005/8/layout/hProcess7"/>
    <dgm:cxn modelId="{72647395-43A1-4236-A308-035157A114DC}" type="presParOf" srcId="{F09EE725-DE8D-48E9-8A3C-D567D665899E}" destId="{1E029B93-616B-4681-BD1B-D7585503CD8B}" srcOrd="8" destOrd="0" presId="urn:microsoft.com/office/officeart/2005/8/layout/hProcess7"/>
    <dgm:cxn modelId="{53F0DBB1-FAC3-429B-8121-D8423EB87956}" type="presParOf" srcId="{1E029B93-616B-4681-BD1B-D7585503CD8B}" destId="{9E2A1EBF-929B-4D0C-86DF-5C17B4246867}" srcOrd="0" destOrd="0" presId="urn:microsoft.com/office/officeart/2005/8/layout/hProcess7"/>
    <dgm:cxn modelId="{DE90EABD-5EEF-4818-9CFF-810B71A7789A}" type="presParOf" srcId="{1E029B93-616B-4681-BD1B-D7585503CD8B}" destId="{179BC846-2D22-4FCD-8876-814BC2907E2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8BFF6A-FF31-48F7-9954-CDF061DFB730}"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s-ES"/>
        </a:p>
      </dgm:t>
    </dgm:pt>
    <dgm:pt modelId="{2F9A0121-15ED-41F3-8DBB-C9902E277131}">
      <dgm:prSet phldrT="[Texto]"/>
      <dgm:spPr>
        <a:solidFill>
          <a:schemeClr val="accent3"/>
        </a:solidFill>
      </dgm:spPr>
      <dgm:t>
        <a:bodyPr vert="horz"/>
        <a:lstStyle/>
        <a:p>
          <a:r>
            <a:rPr lang="es-ES" dirty="0"/>
            <a:t>(I)</a:t>
          </a:r>
        </a:p>
      </dgm:t>
    </dgm:pt>
    <dgm:pt modelId="{94D8F029-1371-4959-AF4F-A24C656CB374}" type="parTrans" cxnId="{2AB0DE8B-AECB-4E22-96C4-EB574CD6A7D8}">
      <dgm:prSet/>
      <dgm:spPr/>
      <dgm:t>
        <a:bodyPr/>
        <a:lstStyle/>
        <a:p>
          <a:endParaRPr lang="es-ES"/>
        </a:p>
      </dgm:t>
    </dgm:pt>
    <dgm:pt modelId="{1E226313-8328-42F8-BDF6-5352A36BBA2B}" type="sibTrans" cxnId="{2AB0DE8B-AECB-4E22-96C4-EB574CD6A7D8}">
      <dgm:prSet/>
      <dgm:spPr/>
      <dgm:t>
        <a:bodyPr/>
        <a:lstStyle/>
        <a:p>
          <a:endParaRPr lang="es-ES"/>
        </a:p>
      </dgm:t>
    </dgm:pt>
    <dgm:pt modelId="{10725292-E938-47A6-A045-06B0BAC2B492}">
      <dgm:prSet phldrT="[Texto]" custT="1"/>
      <dgm:spPr/>
      <dgm:t>
        <a:bodyPr/>
        <a:lstStyle/>
        <a:p>
          <a:pPr algn="just"/>
          <a:r>
            <a:rPr lang="es-MX" sz="1800" dirty="0">
              <a:latin typeface="Arial" panose="020B0604020202020204" pitchFamily="34" charset="0"/>
              <a:cs typeface="Arial" panose="020B0604020202020204" pitchFamily="34" charset="0"/>
            </a:rPr>
            <a:t>Fondo de la colección documental, en este caso el fondo es el Tecnológico Nacional de México (</a:t>
          </a:r>
          <a:r>
            <a:rPr lang="es-MX" sz="1800" dirty="0" err="1">
              <a:latin typeface="Arial" panose="020B0604020202020204" pitchFamily="34" charset="0"/>
              <a:cs typeface="Arial" panose="020B0604020202020204" pitchFamily="34" charset="0"/>
            </a:rPr>
            <a:t>TNM</a:t>
          </a:r>
          <a:r>
            <a:rPr lang="es-MX" sz="1800" dirty="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A60AE0F3-3EE0-412C-9ABA-9D915FC45450}" type="parTrans" cxnId="{04D98471-8B0B-4170-83B4-3EF76C7E533B}">
      <dgm:prSet/>
      <dgm:spPr/>
      <dgm:t>
        <a:bodyPr/>
        <a:lstStyle/>
        <a:p>
          <a:endParaRPr lang="es-ES"/>
        </a:p>
      </dgm:t>
    </dgm:pt>
    <dgm:pt modelId="{86332199-FEAC-45FC-8D7A-1CCAE877E78C}" type="sibTrans" cxnId="{04D98471-8B0B-4170-83B4-3EF76C7E533B}">
      <dgm:prSet/>
      <dgm:spPr/>
      <dgm:t>
        <a:bodyPr/>
        <a:lstStyle/>
        <a:p>
          <a:endParaRPr lang="es-ES"/>
        </a:p>
      </dgm:t>
    </dgm:pt>
    <dgm:pt modelId="{C528FC64-AEF8-4C7C-96DB-53EA90A0B82E}">
      <dgm:prSet phldrT="[Texto]"/>
      <dgm:spPr>
        <a:solidFill>
          <a:srgbClr val="7030A0"/>
        </a:solidFill>
      </dgm:spPr>
      <dgm:t>
        <a:bodyPr/>
        <a:lstStyle/>
        <a:p>
          <a:r>
            <a:rPr lang="es-ES" dirty="0"/>
            <a:t>(2)</a:t>
          </a:r>
        </a:p>
      </dgm:t>
    </dgm:pt>
    <dgm:pt modelId="{A4EBC0E3-2113-4EB3-9D60-B51329A2E4D8}" type="parTrans" cxnId="{88930FE7-00B5-40A9-A456-440A95D078EB}">
      <dgm:prSet/>
      <dgm:spPr/>
      <dgm:t>
        <a:bodyPr/>
        <a:lstStyle/>
        <a:p>
          <a:endParaRPr lang="es-ES"/>
        </a:p>
      </dgm:t>
    </dgm:pt>
    <dgm:pt modelId="{838D3618-C07A-453D-8CA7-EF62FD7F8C6E}" type="sibTrans" cxnId="{88930FE7-00B5-40A9-A456-440A95D078EB}">
      <dgm:prSet/>
      <dgm:spPr/>
      <dgm:t>
        <a:bodyPr/>
        <a:lstStyle/>
        <a:p>
          <a:endParaRPr lang="es-ES"/>
        </a:p>
      </dgm:t>
    </dgm:pt>
    <dgm:pt modelId="{438788A7-6FCA-43CA-A55F-50368907E203}">
      <dgm:prSet phldrT="[Texto]" custT="1"/>
      <dgm:spPr>
        <a:solidFill>
          <a:srgbClr val="6600FF"/>
        </a:solidFill>
      </dgm:spPr>
      <dgm:t>
        <a:bodyPr/>
        <a:lstStyle/>
        <a:p>
          <a:r>
            <a:rPr lang="es-MX" sz="1800" dirty="0">
              <a:latin typeface="Arial" panose="020B0604020202020204" pitchFamily="34" charset="0"/>
              <a:cs typeface="Arial" panose="020B0604020202020204" pitchFamily="34" charset="0"/>
            </a:rPr>
            <a:t>La Clave programática de la unidad y/o área en donde se encuentra el archivo.</a:t>
          </a:r>
          <a:endParaRPr lang="es-ES" sz="1800" dirty="0">
            <a:latin typeface="Arial" panose="020B0604020202020204" pitchFamily="34" charset="0"/>
            <a:cs typeface="Arial" panose="020B0604020202020204" pitchFamily="34" charset="0"/>
          </a:endParaRPr>
        </a:p>
      </dgm:t>
    </dgm:pt>
    <dgm:pt modelId="{E4010ED5-3ECD-4859-8248-D846A8B1580C}" type="parTrans" cxnId="{97100ABB-0C75-4AAC-AE0F-878DE5CA0190}">
      <dgm:prSet/>
      <dgm:spPr/>
      <dgm:t>
        <a:bodyPr/>
        <a:lstStyle/>
        <a:p>
          <a:endParaRPr lang="es-ES"/>
        </a:p>
      </dgm:t>
    </dgm:pt>
    <dgm:pt modelId="{18FC8739-E8F1-4588-95B3-F1EC355361B1}" type="sibTrans" cxnId="{97100ABB-0C75-4AAC-AE0F-878DE5CA0190}">
      <dgm:prSet/>
      <dgm:spPr/>
      <dgm:t>
        <a:bodyPr/>
        <a:lstStyle/>
        <a:p>
          <a:endParaRPr lang="es-ES"/>
        </a:p>
      </dgm:t>
    </dgm:pt>
    <dgm:pt modelId="{2199F125-DC8B-4EAE-B010-447ECAFB17D0}">
      <dgm:prSet phldrT="[Texto]"/>
      <dgm:spPr/>
      <dgm:t>
        <a:bodyPr/>
        <a:lstStyle/>
        <a:p>
          <a:r>
            <a:rPr lang="es-ES" dirty="0"/>
            <a:t>(3)</a:t>
          </a:r>
        </a:p>
      </dgm:t>
    </dgm:pt>
    <dgm:pt modelId="{C415C01C-40F1-4F0F-9B2A-2EA95FF4072E}" type="parTrans" cxnId="{2B277607-8BEE-4753-86FB-DE246A2DD649}">
      <dgm:prSet/>
      <dgm:spPr/>
      <dgm:t>
        <a:bodyPr/>
        <a:lstStyle/>
        <a:p>
          <a:endParaRPr lang="es-ES"/>
        </a:p>
      </dgm:t>
    </dgm:pt>
    <dgm:pt modelId="{654174B4-FFCB-4ED1-955A-6AA1687205AB}" type="sibTrans" cxnId="{2B277607-8BEE-4753-86FB-DE246A2DD649}">
      <dgm:prSet/>
      <dgm:spPr/>
      <dgm:t>
        <a:bodyPr/>
        <a:lstStyle/>
        <a:p>
          <a:endParaRPr lang="es-ES"/>
        </a:p>
      </dgm:t>
    </dgm:pt>
    <dgm:pt modelId="{EF478EDE-B5D2-433B-B40C-37543A746619}">
      <dgm:prSet phldrT="[Texto]" custT="1"/>
      <dgm:spPr/>
      <dgm:t>
        <a:bodyPr/>
        <a:lstStyle/>
        <a:p>
          <a:pPr algn="ctr"/>
          <a:r>
            <a:rPr lang="es-MX" sz="1800" dirty="0">
              <a:latin typeface="Arial" panose="020B0604020202020204" pitchFamily="34" charset="0"/>
              <a:cs typeface="Arial" panose="020B0604020202020204" pitchFamily="34" charset="0"/>
            </a:rPr>
            <a:t>El código archivístico integrado por dos partes, la sección y la serie documental.</a:t>
          </a:r>
          <a:endParaRPr lang="es-ES" sz="1800" dirty="0">
            <a:latin typeface="Arial" panose="020B0604020202020204" pitchFamily="34" charset="0"/>
            <a:cs typeface="Arial" panose="020B0604020202020204" pitchFamily="34" charset="0"/>
          </a:endParaRPr>
        </a:p>
      </dgm:t>
    </dgm:pt>
    <dgm:pt modelId="{1247E23C-027E-4AF6-913D-E9FECC0CA7D9}" type="parTrans" cxnId="{F747A79C-F650-45EA-B58A-8ACCEF39ACA5}">
      <dgm:prSet/>
      <dgm:spPr/>
      <dgm:t>
        <a:bodyPr/>
        <a:lstStyle/>
        <a:p>
          <a:endParaRPr lang="es-ES"/>
        </a:p>
      </dgm:t>
    </dgm:pt>
    <dgm:pt modelId="{EA76A7D1-0277-4FB2-AA7D-B801D2F76250}" type="sibTrans" cxnId="{F747A79C-F650-45EA-B58A-8ACCEF39ACA5}">
      <dgm:prSet/>
      <dgm:spPr/>
      <dgm:t>
        <a:bodyPr/>
        <a:lstStyle/>
        <a:p>
          <a:endParaRPr lang="es-ES"/>
        </a:p>
      </dgm:t>
    </dgm:pt>
    <dgm:pt modelId="{FD9A02C6-E367-46E7-98A5-CC80FF639758}" type="pres">
      <dgm:prSet presAssocID="{DC8BFF6A-FF31-48F7-9954-CDF061DFB730}" presName="Name0" presStyleCnt="0">
        <dgm:presLayoutVars>
          <dgm:dir/>
          <dgm:animLvl val="lvl"/>
          <dgm:resizeHandles val="exact"/>
        </dgm:presLayoutVars>
      </dgm:prSet>
      <dgm:spPr/>
    </dgm:pt>
    <dgm:pt modelId="{53A6671C-6555-4D1B-814B-5A05378E662F}" type="pres">
      <dgm:prSet presAssocID="{2F9A0121-15ED-41F3-8DBB-C9902E277131}" presName="compositeNode" presStyleCnt="0">
        <dgm:presLayoutVars>
          <dgm:bulletEnabled val="1"/>
        </dgm:presLayoutVars>
      </dgm:prSet>
      <dgm:spPr/>
    </dgm:pt>
    <dgm:pt modelId="{AD2B07F2-0A76-42FD-91C2-C588D420D32D}" type="pres">
      <dgm:prSet presAssocID="{2F9A0121-15ED-41F3-8DBB-C9902E277131}" presName="bgRect" presStyleLbl="node1" presStyleIdx="0" presStyleCnt="3" custScaleX="268875" custScaleY="72382"/>
      <dgm:spPr/>
    </dgm:pt>
    <dgm:pt modelId="{AADAE9D9-75FF-4DE2-8800-2590E0734A88}" type="pres">
      <dgm:prSet presAssocID="{2F9A0121-15ED-41F3-8DBB-C9902E277131}" presName="parentNode" presStyleLbl="node1" presStyleIdx="0" presStyleCnt="3">
        <dgm:presLayoutVars>
          <dgm:chMax val="0"/>
          <dgm:bulletEnabled val="1"/>
        </dgm:presLayoutVars>
      </dgm:prSet>
      <dgm:spPr/>
    </dgm:pt>
    <dgm:pt modelId="{6F0F07A5-6B86-451B-AE4E-C309066ADDE1}" type="pres">
      <dgm:prSet presAssocID="{2F9A0121-15ED-41F3-8DBB-C9902E277131}" presName="childNode" presStyleLbl="node1" presStyleIdx="0" presStyleCnt="3">
        <dgm:presLayoutVars>
          <dgm:bulletEnabled val="1"/>
        </dgm:presLayoutVars>
      </dgm:prSet>
      <dgm:spPr/>
    </dgm:pt>
    <dgm:pt modelId="{B4165724-17C6-4AC6-8ED4-D7E93B73B786}" type="pres">
      <dgm:prSet presAssocID="{1E226313-8328-42F8-BDF6-5352A36BBA2B}" presName="hSp" presStyleCnt="0"/>
      <dgm:spPr/>
    </dgm:pt>
    <dgm:pt modelId="{6673BE9E-2623-4845-B7D2-DB677A9448E1}" type="pres">
      <dgm:prSet presAssocID="{1E226313-8328-42F8-BDF6-5352A36BBA2B}" presName="vProcSp" presStyleCnt="0"/>
      <dgm:spPr/>
    </dgm:pt>
    <dgm:pt modelId="{C62CD149-EB0B-4C3E-BE33-738AE9049A89}" type="pres">
      <dgm:prSet presAssocID="{1E226313-8328-42F8-BDF6-5352A36BBA2B}" presName="vSp1" presStyleCnt="0"/>
      <dgm:spPr/>
    </dgm:pt>
    <dgm:pt modelId="{6DBCA8DD-DF73-4E9B-8B83-050272340B19}" type="pres">
      <dgm:prSet presAssocID="{1E226313-8328-42F8-BDF6-5352A36BBA2B}" presName="simulatedConn" presStyleLbl="solidFgAcc1" presStyleIdx="0" presStyleCnt="2"/>
      <dgm:spPr/>
    </dgm:pt>
    <dgm:pt modelId="{0B988AC4-2FF9-49E4-885B-96C9A2797197}" type="pres">
      <dgm:prSet presAssocID="{1E226313-8328-42F8-BDF6-5352A36BBA2B}" presName="vSp2" presStyleCnt="0"/>
      <dgm:spPr/>
    </dgm:pt>
    <dgm:pt modelId="{631ACC7F-3CB6-4536-8AD6-50C5E85775D2}" type="pres">
      <dgm:prSet presAssocID="{1E226313-8328-42F8-BDF6-5352A36BBA2B}" presName="sibTrans" presStyleCnt="0"/>
      <dgm:spPr/>
    </dgm:pt>
    <dgm:pt modelId="{2D41098F-558F-4C76-BF33-DCF2476407FA}" type="pres">
      <dgm:prSet presAssocID="{C528FC64-AEF8-4C7C-96DB-53EA90A0B82E}" presName="compositeNode" presStyleCnt="0">
        <dgm:presLayoutVars>
          <dgm:bulletEnabled val="1"/>
        </dgm:presLayoutVars>
      </dgm:prSet>
      <dgm:spPr/>
    </dgm:pt>
    <dgm:pt modelId="{5DE31A71-C96C-4E93-99F9-9053F939D2D6}" type="pres">
      <dgm:prSet presAssocID="{C528FC64-AEF8-4C7C-96DB-53EA90A0B82E}" presName="bgRect" presStyleLbl="node1" presStyleIdx="1" presStyleCnt="3" custScaleX="214689" custScaleY="78292"/>
      <dgm:spPr/>
    </dgm:pt>
    <dgm:pt modelId="{8B7E8F28-8852-4A4C-A6F5-D29F909D7162}" type="pres">
      <dgm:prSet presAssocID="{C528FC64-AEF8-4C7C-96DB-53EA90A0B82E}" presName="parentNode" presStyleLbl="node1" presStyleIdx="1" presStyleCnt="3">
        <dgm:presLayoutVars>
          <dgm:chMax val="0"/>
          <dgm:bulletEnabled val="1"/>
        </dgm:presLayoutVars>
      </dgm:prSet>
      <dgm:spPr/>
    </dgm:pt>
    <dgm:pt modelId="{709CB7E4-08B8-4911-BF2F-BAB21CB9B2EA}" type="pres">
      <dgm:prSet presAssocID="{C528FC64-AEF8-4C7C-96DB-53EA90A0B82E}" presName="childNode" presStyleLbl="node1" presStyleIdx="1" presStyleCnt="3">
        <dgm:presLayoutVars>
          <dgm:bulletEnabled val="1"/>
        </dgm:presLayoutVars>
      </dgm:prSet>
      <dgm:spPr/>
    </dgm:pt>
    <dgm:pt modelId="{A4796D03-C568-40B8-A289-C5CA139D581A}" type="pres">
      <dgm:prSet presAssocID="{838D3618-C07A-453D-8CA7-EF62FD7F8C6E}" presName="hSp" presStyleCnt="0"/>
      <dgm:spPr/>
    </dgm:pt>
    <dgm:pt modelId="{AC547A80-0294-4F2D-9368-71533728DC60}" type="pres">
      <dgm:prSet presAssocID="{838D3618-C07A-453D-8CA7-EF62FD7F8C6E}" presName="vProcSp" presStyleCnt="0"/>
      <dgm:spPr/>
    </dgm:pt>
    <dgm:pt modelId="{DF1EB7EA-09A6-420E-948E-36636D2C310A}" type="pres">
      <dgm:prSet presAssocID="{838D3618-C07A-453D-8CA7-EF62FD7F8C6E}" presName="vSp1" presStyleCnt="0"/>
      <dgm:spPr/>
    </dgm:pt>
    <dgm:pt modelId="{5702DD84-B13C-4BB7-AB9E-A960B43F44F6}" type="pres">
      <dgm:prSet presAssocID="{838D3618-C07A-453D-8CA7-EF62FD7F8C6E}" presName="simulatedConn" presStyleLbl="solidFgAcc1" presStyleIdx="1" presStyleCnt="2"/>
      <dgm:spPr/>
    </dgm:pt>
    <dgm:pt modelId="{323C9BA9-61DD-4383-9C5C-D6DFFF724602}" type="pres">
      <dgm:prSet presAssocID="{838D3618-C07A-453D-8CA7-EF62FD7F8C6E}" presName="vSp2" presStyleCnt="0"/>
      <dgm:spPr/>
    </dgm:pt>
    <dgm:pt modelId="{418AC570-AF61-4CC1-968A-F1A9B3B11075}" type="pres">
      <dgm:prSet presAssocID="{838D3618-C07A-453D-8CA7-EF62FD7F8C6E}" presName="sibTrans" presStyleCnt="0"/>
      <dgm:spPr/>
    </dgm:pt>
    <dgm:pt modelId="{E72C99DA-8D11-488F-BF67-95B62769CEBF}" type="pres">
      <dgm:prSet presAssocID="{2199F125-DC8B-4EAE-B010-447ECAFB17D0}" presName="compositeNode" presStyleCnt="0">
        <dgm:presLayoutVars>
          <dgm:bulletEnabled val="1"/>
        </dgm:presLayoutVars>
      </dgm:prSet>
      <dgm:spPr/>
    </dgm:pt>
    <dgm:pt modelId="{1226043D-A30A-44EF-B5EF-FF6ABCDC82F6}" type="pres">
      <dgm:prSet presAssocID="{2199F125-DC8B-4EAE-B010-447ECAFB17D0}" presName="bgRect" presStyleLbl="node1" presStyleIdx="2" presStyleCnt="3" custScaleX="184742" custLinFactNeighborX="1146"/>
      <dgm:spPr/>
    </dgm:pt>
    <dgm:pt modelId="{E1CCAAC4-1ED8-4EEA-93D8-E11AA43C2DD4}" type="pres">
      <dgm:prSet presAssocID="{2199F125-DC8B-4EAE-B010-447ECAFB17D0}" presName="parentNode" presStyleLbl="node1" presStyleIdx="2" presStyleCnt="3">
        <dgm:presLayoutVars>
          <dgm:chMax val="0"/>
          <dgm:bulletEnabled val="1"/>
        </dgm:presLayoutVars>
      </dgm:prSet>
      <dgm:spPr/>
    </dgm:pt>
    <dgm:pt modelId="{9E607DA1-854D-48C6-B74A-F7807D55EDFB}" type="pres">
      <dgm:prSet presAssocID="{2199F125-DC8B-4EAE-B010-447ECAFB17D0}" presName="childNode" presStyleLbl="node1" presStyleIdx="2" presStyleCnt="3">
        <dgm:presLayoutVars>
          <dgm:bulletEnabled val="1"/>
        </dgm:presLayoutVars>
      </dgm:prSet>
      <dgm:spPr/>
    </dgm:pt>
  </dgm:ptLst>
  <dgm:cxnLst>
    <dgm:cxn modelId="{BD016B01-C807-498D-8B95-28C4DCB56DF3}" type="presOf" srcId="{2199F125-DC8B-4EAE-B010-447ECAFB17D0}" destId="{1226043D-A30A-44EF-B5EF-FF6ABCDC82F6}" srcOrd="0" destOrd="0" presId="urn:microsoft.com/office/officeart/2005/8/layout/hProcess7"/>
    <dgm:cxn modelId="{CD855502-C970-42D1-ACE3-EBA053902322}" type="presOf" srcId="{EF478EDE-B5D2-433B-B40C-37543A746619}" destId="{9E607DA1-854D-48C6-B74A-F7807D55EDFB}" srcOrd="0" destOrd="0" presId="urn:microsoft.com/office/officeart/2005/8/layout/hProcess7"/>
    <dgm:cxn modelId="{2B277607-8BEE-4753-86FB-DE246A2DD649}" srcId="{DC8BFF6A-FF31-48F7-9954-CDF061DFB730}" destId="{2199F125-DC8B-4EAE-B010-447ECAFB17D0}" srcOrd="2" destOrd="0" parTransId="{C415C01C-40F1-4F0F-9B2A-2EA95FF4072E}" sibTransId="{654174B4-FFCB-4ED1-955A-6AA1687205AB}"/>
    <dgm:cxn modelId="{156B5F0F-D883-4A20-86EF-39ABB70852F0}" type="presOf" srcId="{C528FC64-AEF8-4C7C-96DB-53EA90A0B82E}" destId="{8B7E8F28-8852-4A4C-A6F5-D29F909D7162}" srcOrd="1" destOrd="0" presId="urn:microsoft.com/office/officeart/2005/8/layout/hProcess7"/>
    <dgm:cxn modelId="{76068944-E267-42A3-9324-C70C70F9E963}" type="presOf" srcId="{C528FC64-AEF8-4C7C-96DB-53EA90A0B82E}" destId="{5DE31A71-C96C-4E93-99F9-9053F939D2D6}" srcOrd="0" destOrd="0" presId="urn:microsoft.com/office/officeart/2005/8/layout/hProcess7"/>
    <dgm:cxn modelId="{1279FC45-A7ED-4A5B-AA0B-F52DE22BBDCF}" type="presOf" srcId="{2F9A0121-15ED-41F3-8DBB-C9902E277131}" destId="{AADAE9D9-75FF-4DE2-8800-2590E0734A88}" srcOrd="1" destOrd="0" presId="urn:microsoft.com/office/officeart/2005/8/layout/hProcess7"/>
    <dgm:cxn modelId="{AFB51D6F-79E9-46BD-B392-E1069E01FE00}" type="presOf" srcId="{2199F125-DC8B-4EAE-B010-447ECAFB17D0}" destId="{E1CCAAC4-1ED8-4EEA-93D8-E11AA43C2DD4}" srcOrd="1" destOrd="0" presId="urn:microsoft.com/office/officeart/2005/8/layout/hProcess7"/>
    <dgm:cxn modelId="{04D98471-8B0B-4170-83B4-3EF76C7E533B}" srcId="{2F9A0121-15ED-41F3-8DBB-C9902E277131}" destId="{10725292-E938-47A6-A045-06B0BAC2B492}" srcOrd="0" destOrd="0" parTransId="{A60AE0F3-3EE0-412C-9ABA-9D915FC45450}" sibTransId="{86332199-FEAC-45FC-8D7A-1CCAE877E78C}"/>
    <dgm:cxn modelId="{2AB0DE8B-AECB-4E22-96C4-EB574CD6A7D8}" srcId="{DC8BFF6A-FF31-48F7-9954-CDF061DFB730}" destId="{2F9A0121-15ED-41F3-8DBB-C9902E277131}" srcOrd="0" destOrd="0" parTransId="{94D8F029-1371-4959-AF4F-A24C656CB374}" sibTransId="{1E226313-8328-42F8-BDF6-5352A36BBA2B}"/>
    <dgm:cxn modelId="{F747A79C-F650-45EA-B58A-8ACCEF39ACA5}" srcId="{2199F125-DC8B-4EAE-B010-447ECAFB17D0}" destId="{EF478EDE-B5D2-433B-B40C-37543A746619}" srcOrd="0" destOrd="0" parTransId="{1247E23C-027E-4AF6-913D-E9FECC0CA7D9}" sibTransId="{EA76A7D1-0277-4FB2-AA7D-B801D2F76250}"/>
    <dgm:cxn modelId="{F1B7F29C-8BE2-402E-8E4E-3FD301782B8C}" type="presOf" srcId="{DC8BFF6A-FF31-48F7-9954-CDF061DFB730}" destId="{FD9A02C6-E367-46E7-98A5-CC80FF639758}" srcOrd="0" destOrd="0" presId="urn:microsoft.com/office/officeart/2005/8/layout/hProcess7"/>
    <dgm:cxn modelId="{97100ABB-0C75-4AAC-AE0F-878DE5CA0190}" srcId="{C528FC64-AEF8-4C7C-96DB-53EA90A0B82E}" destId="{438788A7-6FCA-43CA-A55F-50368907E203}" srcOrd="0" destOrd="0" parTransId="{E4010ED5-3ECD-4859-8248-D846A8B1580C}" sibTransId="{18FC8739-E8F1-4588-95B3-F1EC355361B1}"/>
    <dgm:cxn modelId="{EC58E2D0-BA41-4803-A563-3AD2DB2F8BF7}" type="presOf" srcId="{2F9A0121-15ED-41F3-8DBB-C9902E277131}" destId="{AD2B07F2-0A76-42FD-91C2-C588D420D32D}" srcOrd="0" destOrd="0" presId="urn:microsoft.com/office/officeart/2005/8/layout/hProcess7"/>
    <dgm:cxn modelId="{8C5776DE-CFA4-4B5F-8D2E-8F296893360B}" type="presOf" srcId="{10725292-E938-47A6-A045-06B0BAC2B492}" destId="{6F0F07A5-6B86-451B-AE4E-C309066ADDE1}" srcOrd="0" destOrd="0" presId="urn:microsoft.com/office/officeart/2005/8/layout/hProcess7"/>
    <dgm:cxn modelId="{88930FE7-00B5-40A9-A456-440A95D078EB}" srcId="{DC8BFF6A-FF31-48F7-9954-CDF061DFB730}" destId="{C528FC64-AEF8-4C7C-96DB-53EA90A0B82E}" srcOrd="1" destOrd="0" parTransId="{A4EBC0E3-2113-4EB3-9D60-B51329A2E4D8}" sibTransId="{838D3618-C07A-453D-8CA7-EF62FD7F8C6E}"/>
    <dgm:cxn modelId="{42DECFE9-4EDB-4C8E-BCC9-98EEECDC8B13}" type="presOf" srcId="{438788A7-6FCA-43CA-A55F-50368907E203}" destId="{709CB7E4-08B8-4911-BF2F-BAB21CB9B2EA}" srcOrd="0" destOrd="0" presId="urn:microsoft.com/office/officeart/2005/8/layout/hProcess7"/>
    <dgm:cxn modelId="{6E21C92B-784A-45B9-86D0-6792A152BFFB}" type="presParOf" srcId="{FD9A02C6-E367-46E7-98A5-CC80FF639758}" destId="{53A6671C-6555-4D1B-814B-5A05378E662F}" srcOrd="0" destOrd="0" presId="urn:microsoft.com/office/officeart/2005/8/layout/hProcess7"/>
    <dgm:cxn modelId="{8775E03A-425C-40AF-B7DB-AB17FC56C57B}" type="presParOf" srcId="{53A6671C-6555-4D1B-814B-5A05378E662F}" destId="{AD2B07F2-0A76-42FD-91C2-C588D420D32D}" srcOrd="0" destOrd="0" presId="urn:microsoft.com/office/officeart/2005/8/layout/hProcess7"/>
    <dgm:cxn modelId="{AF070778-9859-42C8-8AF9-712EFBAB76C0}" type="presParOf" srcId="{53A6671C-6555-4D1B-814B-5A05378E662F}" destId="{AADAE9D9-75FF-4DE2-8800-2590E0734A88}" srcOrd="1" destOrd="0" presId="urn:microsoft.com/office/officeart/2005/8/layout/hProcess7"/>
    <dgm:cxn modelId="{D99029C6-7EC8-496E-9230-89FB6FCB5A8A}" type="presParOf" srcId="{53A6671C-6555-4D1B-814B-5A05378E662F}" destId="{6F0F07A5-6B86-451B-AE4E-C309066ADDE1}" srcOrd="2" destOrd="0" presId="urn:microsoft.com/office/officeart/2005/8/layout/hProcess7"/>
    <dgm:cxn modelId="{F06246D7-0197-489B-A07C-1D7CADB1181C}" type="presParOf" srcId="{FD9A02C6-E367-46E7-98A5-CC80FF639758}" destId="{B4165724-17C6-4AC6-8ED4-D7E93B73B786}" srcOrd="1" destOrd="0" presId="urn:microsoft.com/office/officeart/2005/8/layout/hProcess7"/>
    <dgm:cxn modelId="{31F8A728-F776-4F80-95AC-BF559527095B}" type="presParOf" srcId="{FD9A02C6-E367-46E7-98A5-CC80FF639758}" destId="{6673BE9E-2623-4845-B7D2-DB677A9448E1}" srcOrd="2" destOrd="0" presId="urn:microsoft.com/office/officeart/2005/8/layout/hProcess7"/>
    <dgm:cxn modelId="{0E4C4283-7DC5-414D-BFEC-4993B71B0995}" type="presParOf" srcId="{6673BE9E-2623-4845-B7D2-DB677A9448E1}" destId="{C62CD149-EB0B-4C3E-BE33-738AE9049A89}" srcOrd="0" destOrd="0" presId="urn:microsoft.com/office/officeart/2005/8/layout/hProcess7"/>
    <dgm:cxn modelId="{807847FD-3AD9-4FB9-906E-0065B621825E}" type="presParOf" srcId="{6673BE9E-2623-4845-B7D2-DB677A9448E1}" destId="{6DBCA8DD-DF73-4E9B-8B83-050272340B19}" srcOrd="1" destOrd="0" presId="urn:microsoft.com/office/officeart/2005/8/layout/hProcess7"/>
    <dgm:cxn modelId="{6E2804EE-A8E4-4566-AF57-BBD074DD539A}" type="presParOf" srcId="{6673BE9E-2623-4845-B7D2-DB677A9448E1}" destId="{0B988AC4-2FF9-49E4-885B-96C9A2797197}" srcOrd="2" destOrd="0" presId="urn:microsoft.com/office/officeart/2005/8/layout/hProcess7"/>
    <dgm:cxn modelId="{E30131B9-C0E0-41C6-B42A-230E66FC0D80}" type="presParOf" srcId="{FD9A02C6-E367-46E7-98A5-CC80FF639758}" destId="{631ACC7F-3CB6-4536-8AD6-50C5E85775D2}" srcOrd="3" destOrd="0" presId="urn:microsoft.com/office/officeart/2005/8/layout/hProcess7"/>
    <dgm:cxn modelId="{444AF096-B2E2-4FB2-B52F-AAA105958112}" type="presParOf" srcId="{FD9A02C6-E367-46E7-98A5-CC80FF639758}" destId="{2D41098F-558F-4C76-BF33-DCF2476407FA}" srcOrd="4" destOrd="0" presId="urn:microsoft.com/office/officeart/2005/8/layout/hProcess7"/>
    <dgm:cxn modelId="{B6CCD00D-2366-4F55-8380-9192CF39D17F}" type="presParOf" srcId="{2D41098F-558F-4C76-BF33-DCF2476407FA}" destId="{5DE31A71-C96C-4E93-99F9-9053F939D2D6}" srcOrd="0" destOrd="0" presId="urn:microsoft.com/office/officeart/2005/8/layout/hProcess7"/>
    <dgm:cxn modelId="{BFE97939-03BE-48BB-B87C-585A0F7B61B4}" type="presParOf" srcId="{2D41098F-558F-4C76-BF33-DCF2476407FA}" destId="{8B7E8F28-8852-4A4C-A6F5-D29F909D7162}" srcOrd="1" destOrd="0" presId="urn:microsoft.com/office/officeart/2005/8/layout/hProcess7"/>
    <dgm:cxn modelId="{77FD4ED4-E2C9-4EBF-B9B6-26FB14E0EC63}" type="presParOf" srcId="{2D41098F-558F-4C76-BF33-DCF2476407FA}" destId="{709CB7E4-08B8-4911-BF2F-BAB21CB9B2EA}" srcOrd="2" destOrd="0" presId="urn:microsoft.com/office/officeart/2005/8/layout/hProcess7"/>
    <dgm:cxn modelId="{7D6FEBEB-0899-4228-BB16-7449E7FED587}" type="presParOf" srcId="{FD9A02C6-E367-46E7-98A5-CC80FF639758}" destId="{A4796D03-C568-40B8-A289-C5CA139D581A}" srcOrd="5" destOrd="0" presId="urn:microsoft.com/office/officeart/2005/8/layout/hProcess7"/>
    <dgm:cxn modelId="{11498A90-34CC-45CF-BF65-F456EBA78A27}" type="presParOf" srcId="{FD9A02C6-E367-46E7-98A5-CC80FF639758}" destId="{AC547A80-0294-4F2D-9368-71533728DC60}" srcOrd="6" destOrd="0" presId="urn:microsoft.com/office/officeart/2005/8/layout/hProcess7"/>
    <dgm:cxn modelId="{94C60A6A-E9FD-4043-9234-91D5B7B449E1}" type="presParOf" srcId="{AC547A80-0294-4F2D-9368-71533728DC60}" destId="{DF1EB7EA-09A6-420E-948E-36636D2C310A}" srcOrd="0" destOrd="0" presId="urn:microsoft.com/office/officeart/2005/8/layout/hProcess7"/>
    <dgm:cxn modelId="{88EFC2F1-ADF0-4707-91C9-B0B94883D311}" type="presParOf" srcId="{AC547A80-0294-4F2D-9368-71533728DC60}" destId="{5702DD84-B13C-4BB7-AB9E-A960B43F44F6}" srcOrd="1" destOrd="0" presId="urn:microsoft.com/office/officeart/2005/8/layout/hProcess7"/>
    <dgm:cxn modelId="{350CB230-0E37-4CC0-9D17-A45FF69202C1}" type="presParOf" srcId="{AC547A80-0294-4F2D-9368-71533728DC60}" destId="{323C9BA9-61DD-4383-9C5C-D6DFFF724602}" srcOrd="2" destOrd="0" presId="urn:microsoft.com/office/officeart/2005/8/layout/hProcess7"/>
    <dgm:cxn modelId="{DE3887C3-BD33-4148-8F84-6011D3E3C30C}" type="presParOf" srcId="{FD9A02C6-E367-46E7-98A5-CC80FF639758}" destId="{418AC570-AF61-4CC1-968A-F1A9B3B11075}" srcOrd="7" destOrd="0" presId="urn:microsoft.com/office/officeart/2005/8/layout/hProcess7"/>
    <dgm:cxn modelId="{AD71CAD8-BF51-4DE5-B114-9E5E2A41FAE2}" type="presParOf" srcId="{FD9A02C6-E367-46E7-98A5-CC80FF639758}" destId="{E72C99DA-8D11-488F-BF67-95B62769CEBF}" srcOrd="8" destOrd="0" presId="urn:microsoft.com/office/officeart/2005/8/layout/hProcess7"/>
    <dgm:cxn modelId="{1E24E513-FFAE-4718-A7B5-2D14B215299D}" type="presParOf" srcId="{E72C99DA-8D11-488F-BF67-95B62769CEBF}" destId="{1226043D-A30A-44EF-B5EF-FF6ABCDC82F6}" srcOrd="0" destOrd="0" presId="urn:microsoft.com/office/officeart/2005/8/layout/hProcess7"/>
    <dgm:cxn modelId="{BF6DFF48-EA5D-43B7-BF6D-EFE169884CEB}" type="presParOf" srcId="{E72C99DA-8D11-488F-BF67-95B62769CEBF}" destId="{E1CCAAC4-1ED8-4EEA-93D8-E11AA43C2DD4}" srcOrd="1" destOrd="0" presId="urn:microsoft.com/office/officeart/2005/8/layout/hProcess7"/>
    <dgm:cxn modelId="{A163482A-BAE0-49EE-917A-971F36EC5996}" type="presParOf" srcId="{E72C99DA-8D11-488F-BF67-95B62769CEBF}" destId="{9E607DA1-854D-48C6-B74A-F7807D55EDFB}"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328A48-911E-4B2D-A6A5-41BFB32E2FF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B9AD0A5C-0CF6-4D13-9E42-AF55AEE64664}">
      <dgm:prSet phldrT="[Texto]"/>
      <dgm:spPr/>
      <dgm:t>
        <a:bodyPr/>
        <a:lstStyle/>
        <a:p>
          <a:r>
            <a:rPr lang="es-MX" dirty="0"/>
            <a:t>Vigencia</a:t>
          </a:r>
        </a:p>
      </dgm:t>
    </dgm:pt>
    <dgm:pt modelId="{2FD2D958-A6EB-4BEB-9C35-5D02D6419571}" type="parTrans" cxnId="{EE5B770E-8635-47E0-B4E0-8F9CEA27944A}">
      <dgm:prSet/>
      <dgm:spPr/>
      <dgm:t>
        <a:bodyPr/>
        <a:lstStyle/>
        <a:p>
          <a:endParaRPr lang="es-MX"/>
        </a:p>
      </dgm:t>
    </dgm:pt>
    <dgm:pt modelId="{6E52F5DF-0A3B-46D2-BE20-39B20339573D}" type="sibTrans" cxnId="{EE5B770E-8635-47E0-B4E0-8F9CEA27944A}">
      <dgm:prSet/>
      <dgm:spPr/>
      <dgm:t>
        <a:bodyPr/>
        <a:lstStyle/>
        <a:p>
          <a:endParaRPr lang="es-MX"/>
        </a:p>
      </dgm:t>
    </dgm:pt>
    <dgm:pt modelId="{5D2F0708-797E-49D3-9F11-E96D400EACAD}">
      <dgm:prSet phldrT="[Texto]"/>
      <dgm:spPr/>
      <dgm:t>
        <a:bodyPr/>
        <a:lstStyle/>
        <a:p>
          <a:r>
            <a:rPr lang="es-MX" dirty="0"/>
            <a:t>Cumplir con la vigencia en el archivo de Trámite</a:t>
          </a:r>
        </a:p>
      </dgm:t>
    </dgm:pt>
    <dgm:pt modelId="{19559ECA-A1ED-411C-82D9-3B2B4BB293C3}" type="parTrans" cxnId="{7F266A37-C2F2-4508-9CC3-66DAEE91B9AA}">
      <dgm:prSet/>
      <dgm:spPr/>
      <dgm:t>
        <a:bodyPr/>
        <a:lstStyle/>
        <a:p>
          <a:endParaRPr lang="es-MX"/>
        </a:p>
      </dgm:t>
    </dgm:pt>
    <dgm:pt modelId="{1C5F54DC-46AD-4A82-A411-66B2059795A6}" type="sibTrans" cxnId="{7F266A37-C2F2-4508-9CC3-66DAEE91B9AA}">
      <dgm:prSet/>
      <dgm:spPr/>
      <dgm:t>
        <a:bodyPr/>
        <a:lstStyle/>
        <a:p>
          <a:endParaRPr lang="es-MX"/>
        </a:p>
      </dgm:t>
    </dgm:pt>
    <dgm:pt modelId="{AE50A18B-20A1-4797-BEBA-DB25D4A2D86B}">
      <dgm:prSet phldrT="[Texto]"/>
      <dgm:spPr/>
      <dgm:t>
        <a:bodyPr/>
        <a:lstStyle/>
        <a:p>
          <a:r>
            <a:rPr lang="es-MX" dirty="0"/>
            <a:t>Expurgo</a:t>
          </a:r>
        </a:p>
      </dgm:t>
    </dgm:pt>
    <dgm:pt modelId="{592A4341-A8D2-47DB-96CB-01DA96EA79B2}" type="parTrans" cxnId="{4C81BBCD-3AB0-48A0-B938-C5CFD26DB572}">
      <dgm:prSet/>
      <dgm:spPr/>
      <dgm:t>
        <a:bodyPr/>
        <a:lstStyle/>
        <a:p>
          <a:endParaRPr lang="es-MX"/>
        </a:p>
      </dgm:t>
    </dgm:pt>
    <dgm:pt modelId="{33CA2DEE-9CE6-4339-8037-AEAFE87E27FF}" type="sibTrans" cxnId="{4C81BBCD-3AB0-48A0-B938-C5CFD26DB572}">
      <dgm:prSet/>
      <dgm:spPr/>
      <dgm:t>
        <a:bodyPr/>
        <a:lstStyle/>
        <a:p>
          <a:endParaRPr lang="es-MX"/>
        </a:p>
      </dgm:t>
    </dgm:pt>
    <dgm:pt modelId="{DF0D3B5C-953D-4244-B77A-941876D45945}">
      <dgm:prSet phldrT="[Texto]"/>
      <dgm:spPr/>
      <dgm:t>
        <a:bodyPr/>
        <a:lstStyle/>
        <a:p>
          <a:r>
            <a:rPr lang="es-MX" dirty="0"/>
            <a:t>Realizar expurgo de los documentos, sea carpeta o folder</a:t>
          </a:r>
        </a:p>
      </dgm:t>
    </dgm:pt>
    <dgm:pt modelId="{A30829A5-8FAE-4F86-9ACB-26DC92E0FF60}" type="parTrans" cxnId="{E738299C-6309-429B-8B21-A7BBD833F4B5}">
      <dgm:prSet/>
      <dgm:spPr/>
      <dgm:t>
        <a:bodyPr/>
        <a:lstStyle/>
        <a:p>
          <a:endParaRPr lang="es-MX"/>
        </a:p>
      </dgm:t>
    </dgm:pt>
    <dgm:pt modelId="{6FB2E706-78FA-4987-A018-1F5BF4146CBA}" type="sibTrans" cxnId="{E738299C-6309-429B-8B21-A7BBD833F4B5}">
      <dgm:prSet/>
      <dgm:spPr/>
      <dgm:t>
        <a:bodyPr/>
        <a:lstStyle/>
        <a:p>
          <a:endParaRPr lang="es-MX"/>
        </a:p>
      </dgm:t>
    </dgm:pt>
    <dgm:pt modelId="{1622AC23-1D53-4A9C-81A2-E650EF4F3A25}">
      <dgm:prSet phldrT="[Texto]"/>
      <dgm:spPr/>
      <dgm:t>
        <a:bodyPr/>
        <a:lstStyle/>
        <a:p>
          <a:r>
            <a:rPr lang="es-MX" dirty="0"/>
            <a:t>Organizar</a:t>
          </a:r>
        </a:p>
      </dgm:t>
    </dgm:pt>
    <dgm:pt modelId="{B357245E-B24F-45DE-A110-65EE2202CAC3}" type="parTrans" cxnId="{D33F3825-791F-4A35-86A2-F6F71BF544D0}">
      <dgm:prSet/>
      <dgm:spPr/>
      <dgm:t>
        <a:bodyPr/>
        <a:lstStyle/>
        <a:p>
          <a:endParaRPr lang="es-MX"/>
        </a:p>
      </dgm:t>
    </dgm:pt>
    <dgm:pt modelId="{677AAA0C-C055-40AB-A186-0BB69B4A4608}" type="sibTrans" cxnId="{D33F3825-791F-4A35-86A2-F6F71BF544D0}">
      <dgm:prSet/>
      <dgm:spPr/>
      <dgm:t>
        <a:bodyPr/>
        <a:lstStyle/>
        <a:p>
          <a:endParaRPr lang="es-MX"/>
        </a:p>
      </dgm:t>
    </dgm:pt>
    <dgm:pt modelId="{02C74807-3317-4561-915C-2288D784375B}">
      <dgm:prSet phldrT="[Texto]"/>
      <dgm:spPr/>
      <dgm:t>
        <a:bodyPr/>
        <a:lstStyle/>
        <a:p>
          <a:r>
            <a:rPr lang="es-MX" dirty="0"/>
            <a:t>Si la información se encuentra en carpeta, se guardará en sobre</a:t>
          </a:r>
        </a:p>
      </dgm:t>
    </dgm:pt>
    <dgm:pt modelId="{38499F97-102B-4EE4-87EB-F4D7917442EF}" type="parTrans" cxnId="{3AA51A87-942D-42D7-80DC-2C3B02E667B5}">
      <dgm:prSet/>
      <dgm:spPr/>
      <dgm:t>
        <a:bodyPr/>
        <a:lstStyle/>
        <a:p>
          <a:endParaRPr lang="es-MX"/>
        </a:p>
      </dgm:t>
    </dgm:pt>
    <dgm:pt modelId="{4402CE5A-B485-4ACD-AEA7-8D40A06BE576}" type="sibTrans" cxnId="{3AA51A87-942D-42D7-80DC-2C3B02E667B5}">
      <dgm:prSet/>
      <dgm:spPr/>
      <dgm:t>
        <a:bodyPr/>
        <a:lstStyle/>
        <a:p>
          <a:endParaRPr lang="es-MX"/>
        </a:p>
      </dgm:t>
    </dgm:pt>
    <dgm:pt modelId="{FC044A25-BB40-47CD-B78B-249B6DBF7FA8}" type="pres">
      <dgm:prSet presAssocID="{04328A48-911E-4B2D-A6A5-41BFB32E2FFD}" presName="linearFlow" presStyleCnt="0">
        <dgm:presLayoutVars>
          <dgm:dir/>
          <dgm:animLvl val="lvl"/>
          <dgm:resizeHandles val="exact"/>
        </dgm:presLayoutVars>
      </dgm:prSet>
      <dgm:spPr/>
    </dgm:pt>
    <dgm:pt modelId="{03212E8A-522E-4DAE-AE1A-39CF6D62FCA3}" type="pres">
      <dgm:prSet presAssocID="{B9AD0A5C-0CF6-4D13-9E42-AF55AEE64664}" presName="composite" presStyleCnt="0"/>
      <dgm:spPr/>
    </dgm:pt>
    <dgm:pt modelId="{CFC84959-AF2B-4D27-9192-CCC0FB2CE063}" type="pres">
      <dgm:prSet presAssocID="{B9AD0A5C-0CF6-4D13-9E42-AF55AEE64664}" presName="parentText" presStyleLbl="alignNode1" presStyleIdx="0" presStyleCnt="3">
        <dgm:presLayoutVars>
          <dgm:chMax val="1"/>
          <dgm:bulletEnabled val="1"/>
        </dgm:presLayoutVars>
      </dgm:prSet>
      <dgm:spPr/>
    </dgm:pt>
    <dgm:pt modelId="{E835AEA2-D31B-422E-912B-15578EA16BBA}" type="pres">
      <dgm:prSet presAssocID="{B9AD0A5C-0CF6-4D13-9E42-AF55AEE64664}" presName="descendantText" presStyleLbl="alignAcc1" presStyleIdx="0" presStyleCnt="3">
        <dgm:presLayoutVars>
          <dgm:bulletEnabled val="1"/>
        </dgm:presLayoutVars>
      </dgm:prSet>
      <dgm:spPr/>
    </dgm:pt>
    <dgm:pt modelId="{DA9597B1-ABF3-402B-957D-F013818151F6}" type="pres">
      <dgm:prSet presAssocID="{6E52F5DF-0A3B-46D2-BE20-39B20339573D}" presName="sp" presStyleCnt="0"/>
      <dgm:spPr/>
    </dgm:pt>
    <dgm:pt modelId="{36989596-6C7C-4C35-8127-97BE6907C669}" type="pres">
      <dgm:prSet presAssocID="{AE50A18B-20A1-4797-BEBA-DB25D4A2D86B}" presName="composite" presStyleCnt="0"/>
      <dgm:spPr/>
    </dgm:pt>
    <dgm:pt modelId="{26CF88FF-DC69-4424-BBD7-8F5F244A05E9}" type="pres">
      <dgm:prSet presAssocID="{AE50A18B-20A1-4797-BEBA-DB25D4A2D86B}" presName="parentText" presStyleLbl="alignNode1" presStyleIdx="1" presStyleCnt="3">
        <dgm:presLayoutVars>
          <dgm:chMax val="1"/>
          <dgm:bulletEnabled val="1"/>
        </dgm:presLayoutVars>
      </dgm:prSet>
      <dgm:spPr/>
    </dgm:pt>
    <dgm:pt modelId="{3548238D-A8C8-4EAD-838A-36F6DA4FD470}" type="pres">
      <dgm:prSet presAssocID="{AE50A18B-20A1-4797-BEBA-DB25D4A2D86B}" presName="descendantText" presStyleLbl="alignAcc1" presStyleIdx="1" presStyleCnt="3" custLinFactNeighborX="1102" custLinFactNeighborY="-7601">
        <dgm:presLayoutVars>
          <dgm:bulletEnabled val="1"/>
        </dgm:presLayoutVars>
      </dgm:prSet>
      <dgm:spPr/>
    </dgm:pt>
    <dgm:pt modelId="{DF1740D4-840E-474C-BC52-D939450783D2}" type="pres">
      <dgm:prSet presAssocID="{33CA2DEE-9CE6-4339-8037-AEAFE87E27FF}" presName="sp" presStyleCnt="0"/>
      <dgm:spPr/>
    </dgm:pt>
    <dgm:pt modelId="{962930C8-AEEC-430A-8D46-05D0CB6A3DE9}" type="pres">
      <dgm:prSet presAssocID="{1622AC23-1D53-4A9C-81A2-E650EF4F3A25}" presName="composite" presStyleCnt="0"/>
      <dgm:spPr/>
    </dgm:pt>
    <dgm:pt modelId="{C28282F6-D976-4D79-9735-DCE4178D0BA3}" type="pres">
      <dgm:prSet presAssocID="{1622AC23-1D53-4A9C-81A2-E650EF4F3A25}" presName="parentText" presStyleLbl="alignNode1" presStyleIdx="2" presStyleCnt="3">
        <dgm:presLayoutVars>
          <dgm:chMax val="1"/>
          <dgm:bulletEnabled val="1"/>
        </dgm:presLayoutVars>
      </dgm:prSet>
      <dgm:spPr/>
    </dgm:pt>
    <dgm:pt modelId="{F3C413CB-3F8C-4D13-851D-5846A4095251}" type="pres">
      <dgm:prSet presAssocID="{1622AC23-1D53-4A9C-81A2-E650EF4F3A25}" presName="descendantText" presStyleLbl="alignAcc1" presStyleIdx="2" presStyleCnt="3">
        <dgm:presLayoutVars>
          <dgm:bulletEnabled val="1"/>
        </dgm:presLayoutVars>
      </dgm:prSet>
      <dgm:spPr/>
    </dgm:pt>
  </dgm:ptLst>
  <dgm:cxnLst>
    <dgm:cxn modelId="{EE5B770E-8635-47E0-B4E0-8F9CEA27944A}" srcId="{04328A48-911E-4B2D-A6A5-41BFB32E2FFD}" destId="{B9AD0A5C-0CF6-4D13-9E42-AF55AEE64664}" srcOrd="0" destOrd="0" parTransId="{2FD2D958-A6EB-4BEB-9C35-5D02D6419571}" sibTransId="{6E52F5DF-0A3B-46D2-BE20-39B20339573D}"/>
    <dgm:cxn modelId="{51AEB620-DF67-4147-8836-278D03BFFEBF}" type="presOf" srcId="{AE50A18B-20A1-4797-BEBA-DB25D4A2D86B}" destId="{26CF88FF-DC69-4424-BBD7-8F5F244A05E9}" srcOrd="0" destOrd="0" presId="urn:microsoft.com/office/officeart/2005/8/layout/chevron2"/>
    <dgm:cxn modelId="{D33F3825-791F-4A35-86A2-F6F71BF544D0}" srcId="{04328A48-911E-4B2D-A6A5-41BFB32E2FFD}" destId="{1622AC23-1D53-4A9C-81A2-E650EF4F3A25}" srcOrd="2" destOrd="0" parTransId="{B357245E-B24F-45DE-A110-65EE2202CAC3}" sibTransId="{677AAA0C-C055-40AB-A186-0BB69B4A4608}"/>
    <dgm:cxn modelId="{4B1C852A-BE9E-45A4-A492-DF35E851FA87}" type="presOf" srcId="{02C74807-3317-4561-915C-2288D784375B}" destId="{F3C413CB-3F8C-4D13-851D-5846A4095251}" srcOrd="0" destOrd="0" presId="urn:microsoft.com/office/officeart/2005/8/layout/chevron2"/>
    <dgm:cxn modelId="{B4E0A72B-30DC-4375-A12E-FA37326549F6}" type="presOf" srcId="{04328A48-911E-4B2D-A6A5-41BFB32E2FFD}" destId="{FC044A25-BB40-47CD-B78B-249B6DBF7FA8}" srcOrd="0" destOrd="0" presId="urn:microsoft.com/office/officeart/2005/8/layout/chevron2"/>
    <dgm:cxn modelId="{7F266A37-C2F2-4508-9CC3-66DAEE91B9AA}" srcId="{B9AD0A5C-0CF6-4D13-9E42-AF55AEE64664}" destId="{5D2F0708-797E-49D3-9F11-E96D400EACAD}" srcOrd="0" destOrd="0" parTransId="{19559ECA-A1ED-411C-82D9-3B2B4BB293C3}" sibTransId="{1C5F54DC-46AD-4A82-A411-66B2059795A6}"/>
    <dgm:cxn modelId="{603A624F-9CB6-4126-A81F-873898CA6D94}" type="presOf" srcId="{5D2F0708-797E-49D3-9F11-E96D400EACAD}" destId="{E835AEA2-D31B-422E-912B-15578EA16BBA}" srcOrd="0" destOrd="0" presId="urn:microsoft.com/office/officeart/2005/8/layout/chevron2"/>
    <dgm:cxn modelId="{56C72286-A256-42CD-B3D0-8E6139C1A8E1}" type="presOf" srcId="{B9AD0A5C-0CF6-4D13-9E42-AF55AEE64664}" destId="{CFC84959-AF2B-4D27-9192-CCC0FB2CE063}" srcOrd="0" destOrd="0" presId="urn:microsoft.com/office/officeart/2005/8/layout/chevron2"/>
    <dgm:cxn modelId="{3AA51A87-942D-42D7-80DC-2C3B02E667B5}" srcId="{1622AC23-1D53-4A9C-81A2-E650EF4F3A25}" destId="{02C74807-3317-4561-915C-2288D784375B}" srcOrd="0" destOrd="0" parTransId="{38499F97-102B-4EE4-87EB-F4D7917442EF}" sibTransId="{4402CE5A-B485-4ACD-AEA7-8D40A06BE576}"/>
    <dgm:cxn modelId="{E738299C-6309-429B-8B21-A7BBD833F4B5}" srcId="{AE50A18B-20A1-4797-BEBA-DB25D4A2D86B}" destId="{DF0D3B5C-953D-4244-B77A-941876D45945}" srcOrd="0" destOrd="0" parTransId="{A30829A5-8FAE-4F86-9ACB-26DC92E0FF60}" sibTransId="{6FB2E706-78FA-4987-A018-1F5BF4146CBA}"/>
    <dgm:cxn modelId="{71E990B9-4DDA-43EB-A5E9-F777E14D33A3}" type="presOf" srcId="{1622AC23-1D53-4A9C-81A2-E650EF4F3A25}" destId="{C28282F6-D976-4D79-9735-DCE4178D0BA3}" srcOrd="0" destOrd="0" presId="urn:microsoft.com/office/officeart/2005/8/layout/chevron2"/>
    <dgm:cxn modelId="{570664C8-C690-43D3-A48C-618C7D6A4CDE}" type="presOf" srcId="{DF0D3B5C-953D-4244-B77A-941876D45945}" destId="{3548238D-A8C8-4EAD-838A-36F6DA4FD470}" srcOrd="0" destOrd="0" presId="urn:microsoft.com/office/officeart/2005/8/layout/chevron2"/>
    <dgm:cxn modelId="{4C81BBCD-3AB0-48A0-B938-C5CFD26DB572}" srcId="{04328A48-911E-4B2D-A6A5-41BFB32E2FFD}" destId="{AE50A18B-20A1-4797-BEBA-DB25D4A2D86B}" srcOrd="1" destOrd="0" parTransId="{592A4341-A8D2-47DB-96CB-01DA96EA79B2}" sibTransId="{33CA2DEE-9CE6-4339-8037-AEAFE87E27FF}"/>
    <dgm:cxn modelId="{18274187-BBFF-44A6-B527-DD6A8B44441E}" type="presParOf" srcId="{FC044A25-BB40-47CD-B78B-249B6DBF7FA8}" destId="{03212E8A-522E-4DAE-AE1A-39CF6D62FCA3}" srcOrd="0" destOrd="0" presId="urn:microsoft.com/office/officeart/2005/8/layout/chevron2"/>
    <dgm:cxn modelId="{F407890D-67E5-4956-A63F-A10F67284174}" type="presParOf" srcId="{03212E8A-522E-4DAE-AE1A-39CF6D62FCA3}" destId="{CFC84959-AF2B-4D27-9192-CCC0FB2CE063}" srcOrd="0" destOrd="0" presId="urn:microsoft.com/office/officeart/2005/8/layout/chevron2"/>
    <dgm:cxn modelId="{340B696B-4AB5-4E21-8E01-AFE503C98276}" type="presParOf" srcId="{03212E8A-522E-4DAE-AE1A-39CF6D62FCA3}" destId="{E835AEA2-D31B-422E-912B-15578EA16BBA}" srcOrd="1" destOrd="0" presId="urn:microsoft.com/office/officeart/2005/8/layout/chevron2"/>
    <dgm:cxn modelId="{3914BBB9-235A-4E25-9F70-D7439A3992CA}" type="presParOf" srcId="{FC044A25-BB40-47CD-B78B-249B6DBF7FA8}" destId="{DA9597B1-ABF3-402B-957D-F013818151F6}" srcOrd="1" destOrd="0" presId="urn:microsoft.com/office/officeart/2005/8/layout/chevron2"/>
    <dgm:cxn modelId="{56E70AFC-B958-41A9-A2D9-21BF4E3B10E0}" type="presParOf" srcId="{FC044A25-BB40-47CD-B78B-249B6DBF7FA8}" destId="{36989596-6C7C-4C35-8127-97BE6907C669}" srcOrd="2" destOrd="0" presId="urn:microsoft.com/office/officeart/2005/8/layout/chevron2"/>
    <dgm:cxn modelId="{C093D429-7778-43D6-8ABD-EB8E8D93FBBB}" type="presParOf" srcId="{36989596-6C7C-4C35-8127-97BE6907C669}" destId="{26CF88FF-DC69-4424-BBD7-8F5F244A05E9}" srcOrd="0" destOrd="0" presId="urn:microsoft.com/office/officeart/2005/8/layout/chevron2"/>
    <dgm:cxn modelId="{A71A0F95-D3EB-4752-8F2F-F6455298DD32}" type="presParOf" srcId="{36989596-6C7C-4C35-8127-97BE6907C669}" destId="{3548238D-A8C8-4EAD-838A-36F6DA4FD470}" srcOrd="1" destOrd="0" presId="urn:microsoft.com/office/officeart/2005/8/layout/chevron2"/>
    <dgm:cxn modelId="{AA3F00F9-5E66-4DC6-8749-C565EDE98657}" type="presParOf" srcId="{FC044A25-BB40-47CD-B78B-249B6DBF7FA8}" destId="{DF1740D4-840E-474C-BC52-D939450783D2}" srcOrd="3" destOrd="0" presId="urn:microsoft.com/office/officeart/2005/8/layout/chevron2"/>
    <dgm:cxn modelId="{23B52C36-E4B2-4606-BACB-4D0503581E0D}" type="presParOf" srcId="{FC044A25-BB40-47CD-B78B-249B6DBF7FA8}" destId="{962930C8-AEEC-430A-8D46-05D0CB6A3DE9}" srcOrd="4" destOrd="0" presId="urn:microsoft.com/office/officeart/2005/8/layout/chevron2"/>
    <dgm:cxn modelId="{AC23AA1E-CCA9-496E-ADB9-93C0D2FC6B4B}" type="presParOf" srcId="{962930C8-AEEC-430A-8D46-05D0CB6A3DE9}" destId="{C28282F6-D976-4D79-9735-DCE4178D0BA3}" srcOrd="0" destOrd="0" presId="urn:microsoft.com/office/officeart/2005/8/layout/chevron2"/>
    <dgm:cxn modelId="{68C6F2E5-298B-49D0-B2C4-FBD078F77B6D}" type="presParOf" srcId="{962930C8-AEEC-430A-8D46-05D0CB6A3DE9}" destId="{F3C413CB-3F8C-4D13-851D-5846A40952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42A92D-B22C-4C59-9156-9C90CA6FFC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AB156775-F013-4220-B432-0B4CC9C4CA11}">
      <dgm:prSet phldrT="[Texto]"/>
      <dgm:spPr/>
      <dgm:t>
        <a:bodyPr/>
        <a:lstStyle/>
        <a:p>
          <a:r>
            <a:rPr lang="es-MX" dirty="0"/>
            <a:t>Clasificación</a:t>
          </a:r>
        </a:p>
      </dgm:t>
    </dgm:pt>
    <dgm:pt modelId="{52D07A11-07C3-4746-B040-F707C7F90497}" type="parTrans" cxnId="{F4C2A199-06B0-4C3A-93A1-A61B7B8DDD9A}">
      <dgm:prSet/>
      <dgm:spPr/>
      <dgm:t>
        <a:bodyPr/>
        <a:lstStyle/>
        <a:p>
          <a:endParaRPr lang="es-MX"/>
        </a:p>
      </dgm:t>
    </dgm:pt>
    <dgm:pt modelId="{6A7BD9B6-345D-4286-8109-BD1030EE2BD0}" type="sibTrans" cxnId="{F4C2A199-06B0-4C3A-93A1-A61B7B8DDD9A}">
      <dgm:prSet/>
      <dgm:spPr/>
      <dgm:t>
        <a:bodyPr/>
        <a:lstStyle/>
        <a:p>
          <a:endParaRPr lang="es-MX"/>
        </a:p>
      </dgm:t>
    </dgm:pt>
    <dgm:pt modelId="{B6C27946-24AA-43BC-AA5E-ED86F168C2D0}">
      <dgm:prSet phldrT="[Texto]"/>
      <dgm:spPr/>
      <dgm:t>
        <a:bodyPr/>
        <a:lstStyle/>
        <a:p>
          <a:r>
            <a:rPr lang="es-MX" dirty="0"/>
            <a:t>Etiquetar folder o sobre con Fórmula clasificadora, Nombre del expediente y año.</a:t>
          </a:r>
        </a:p>
      </dgm:t>
    </dgm:pt>
    <dgm:pt modelId="{9B11A70F-DDCB-4206-A60E-9D5101BB5093}" type="parTrans" cxnId="{3E219F6E-FECA-48CF-B0DF-75BC46EFD244}">
      <dgm:prSet/>
      <dgm:spPr/>
      <dgm:t>
        <a:bodyPr/>
        <a:lstStyle/>
        <a:p>
          <a:endParaRPr lang="es-MX"/>
        </a:p>
      </dgm:t>
    </dgm:pt>
    <dgm:pt modelId="{9CB851AC-3C97-4A2C-AFC5-57AD19213DB5}" type="sibTrans" cxnId="{3E219F6E-FECA-48CF-B0DF-75BC46EFD244}">
      <dgm:prSet/>
      <dgm:spPr/>
      <dgm:t>
        <a:bodyPr/>
        <a:lstStyle/>
        <a:p>
          <a:endParaRPr lang="es-MX"/>
        </a:p>
      </dgm:t>
    </dgm:pt>
    <dgm:pt modelId="{CDF5ED3F-D5C8-432A-A0D4-A8657EE97887}">
      <dgm:prSet phldrT="[Texto]"/>
      <dgm:spPr/>
      <dgm:t>
        <a:bodyPr/>
        <a:lstStyle/>
        <a:p>
          <a:r>
            <a:rPr lang="es-MX" dirty="0"/>
            <a:t>Relacionar</a:t>
          </a:r>
        </a:p>
      </dgm:t>
    </dgm:pt>
    <dgm:pt modelId="{AB6123AF-A476-4341-81F1-BB1C72AC8662}" type="parTrans" cxnId="{C5ED9952-06CE-49D5-81BE-6540AEC0044C}">
      <dgm:prSet/>
      <dgm:spPr/>
      <dgm:t>
        <a:bodyPr/>
        <a:lstStyle/>
        <a:p>
          <a:endParaRPr lang="es-MX"/>
        </a:p>
      </dgm:t>
    </dgm:pt>
    <dgm:pt modelId="{F7E876DE-3E84-4804-A3ED-DAF5D3E3806B}" type="sibTrans" cxnId="{C5ED9952-06CE-49D5-81BE-6540AEC0044C}">
      <dgm:prSet/>
      <dgm:spPr/>
      <dgm:t>
        <a:bodyPr/>
        <a:lstStyle/>
        <a:p>
          <a:endParaRPr lang="es-MX"/>
        </a:p>
      </dgm:t>
    </dgm:pt>
    <dgm:pt modelId="{DD31ADA2-A4D0-4734-8697-60FEFD8D6D90}">
      <dgm:prSet phldrT="[Texto]"/>
      <dgm:spPr/>
      <dgm:t>
        <a:bodyPr/>
        <a:lstStyle/>
        <a:p>
          <a:r>
            <a:rPr lang="es-MX" dirty="0"/>
            <a:t>Llenar cajas con los expedientes y llenar el formato de Inventario de Transferencia Primaria.</a:t>
          </a:r>
        </a:p>
      </dgm:t>
    </dgm:pt>
    <dgm:pt modelId="{589E8BE6-0FE2-481C-B6FA-4570357C49BA}" type="parTrans" cxnId="{5CB2B47A-745B-46FE-B571-83058CE88068}">
      <dgm:prSet/>
      <dgm:spPr/>
      <dgm:t>
        <a:bodyPr/>
        <a:lstStyle/>
        <a:p>
          <a:endParaRPr lang="es-MX"/>
        </a:p>
      </dgm:t>
    </dgm:pt>
    <dgm:pt modelId="{E2885D35-9D8C-4F5C-961C-93DA22311A6C}" type="sibTrans" cxnId="{5CB2B47A-745B-46FE-B571-83058CE88068}">
      <dgm:prSet/>
      <dgm:spPr/>
      <dgm:t>
        <a:bodyPr/>
        <a:lstStyle/>
        <a:p>
          <a:endParaRPr lang="es-MX"/>
        </a:p>
      </dgm:t>
    </dgm:pt>
    <dgm:pt modelId="{A09E13A9-FAFC-4F7A-96F7-7619FB7B34F7}">
      <dgm:prSet phldrT="[Texto]"/>
      <dgm:spPr/>
      <dgm:t>
        <a:bodyPr/>
        <a:lstStyle/>
        <a:p>
          <a:r>
            <a:rPr lang="es-MX" dirty="0"/>
            <a:t>Completar</a:t>
          </a:r>
        </a:p>
      </dgm:t>
    </dgm:pt>
    <dgm:pt modelId="{D803C93D-E2D7-4C1F-8016-AA344C2B7A0D}" type="parTrans" cxnId="{051A1B53-451A-4AAC-868D-AC15D0AFC0A8}">
      <dgm:prSet/>
      <dgm:spPr/>
      <dgm:t>
        <a:bodyPr/>
        <a:lstStyle/>
        <a:p>
          <a:endParaRPr lang="es-MX"/>
        </a:p>
      </dgm:t>
    </dgm:pt>
    <dgm:pt modelId="{C505F780-10B2-499D-841C-4CDE56C0E329}" type="sibTrans" cxnId="{051A1B53-451A-4AAC-868D-AC15D0AFC0A8}">
      <dgm:prSet/>
      <dgm:spPr/>
      <dgm:t>
        <a:bodyPr/>
        <a:lstStyle/>
        <a:p>
          <a:endParaRPr lang="es-MX"/>
        </a:p>
      </dgm:t>
    </dgm:pt>
    <dgm:pt modelId="{2D2114AF-E354-43AC-A8C8-BFFF00FAE31E}">
      <dgm:prSet phldrT="[Texto]"/>
      <dgm:spPr/>
      <dgm:t>
        <a:bodyPr/>
        <a:lstStyle/>
        <a:p>
          <a:r>
            <a:rPr lang="es-MX" dirty="0"/>
            <a:t>La caja debe de estar completa, es decir, no se deben de dejar espacios.</a:t>
          </a:r>
        </a:p>
      </dgm:t>
    </dgm:pt>
    <dgm:pt modelId="{89E01A8D-491C-4D59-9F72-983AD0F76FC1}" type="parTrans" cxnId="{ABAB3C3B-9CDC-4A97-85B6-92C7FD2E0F0C}">
      <dgm:prSet/>
      <dgm:spPr/>
      <dgm:t>
        <a:bodyPr/>
        <a:lstStyle/>
        <a:p>
          <a:endParaRPr lang="es-MX"/>
        </a:p>
      </dgm:t>
    </dgm:pt>
    <dgm:pt modelId="{9E9F0B78-4F0E-4C35-B287-A589F93BA774}" type="sibTrans" cxnId="{ABAB3C3B-9CDC-4A97-85B6-92C7FD2E0F0C}">
      <dgm:prSet/>
      <dgm:spPr/>
      <dgm:t>
        <a:bodyPr/>
        <a:lstStyle/>
        <a:p>
          <a:endParaRPr lang="es-MX"/>
        </a:p>
      </dgm:t>
    </dgm:pt>
    <dgm:pt modelId="{A52C1A45-DD06-466E-9CF6-A967DDFFD722}" type="pres">
      <dgm:prSet presAssocID="{A042A92D-B22C-4C59-9156-9C90CA6FFCE0}" presName="linearFlow" presStyleCnt="0">
        <dgm:presLayoutVars>
          <dgm:dir/>
          <dgm:animLvl val="lvl"/>
          <dgm:resizeHandles val="exact"/>
        </dgm:presLayoutVars>
      </dgm:prSet>
      <dgm:spPr/>
    </dgm:pt>
    <dgm:pt modelId="{747F4EAA-2292-4E87-BAAE-C320E9AD3208}" type="pres">
      <dgm:prSet presAssocID="{AB156775-F013-4220-B432-0B4CC9C4CA11}" presName="composite" presStyleCnt="0"/>
      <dgm:spPr/>
    </dgm:pt>
    <dgm:pt modelId="{3051DF77-1ED3-4E79-A6EA-5CDD79EF6089}" type="pres">
      <dgm:prSet presAssocID="{AB156775-F013-4220-B432-0B4CC9C4CA11}" presName="parentText" presStyleLbl="alignNode1" presStyleIdx="0" presStyleCnt="3">
        <dgm:presLayoutVars>
          <dgm:chMax val="1"/>
          <dgm:bulletEnabled val="1"/>
        </dgm:presLayoutVars>
      </dgm:prSet>
      <dgm:spPr/>
    </dgm:pt>
    <dgm:pt modelId="{66A19303-1EFD-4843-844D-1B1601495142}" type="pres">
      <dgm:prSet presAssocID="{AB156775-F013-4220-B432-0B4CC9C4CA11}" presName="descendantText" presStyleLbl="alignAcc1" presStyleIdx="0" presStyleCnt="3">
        <dgm:presLayoutVars>
          <dgm:bulletEnabled val="1"/>
        </dgm:presLayoutVars>
      </dgm:prSet>
      <dgm:spPr/>
    </dgm:pt>
    <dgm:pt modelId="{4E33C239-467E-428F-8E78-7FF076998259}" type="pres">
      <dgm:prSet presAssocID="{6A7BD9B6-345D-4286-8109-BD1030EE2BD0}" presName="sp" presStyleCnt="0"/>
      <dgm:spPr/>
    </dgm:pt>
    <dgm:pt modelId="{DAA35789-F8DE-4B77-8993-8B24DDCC87AB}" type="pres">
      <dgm:prSet presAssocID="{CDF5ED3F-D5C8-432A-A0D4-A8657EE97887}" presName="composite" presStyleCnt="0"/>
      <dgm:spPr/>
    </dgm:pt>
    <dgm:pt modelId="{71208216-0E6A-465B-86F5-10C82BE1C52B}" type="pres">
      <dgm:prSet presAssocID="{CDF5ED3F-D5C8-432A-A0D4-A8657EE97887}" presName="parentText" presStyleLbl="alignNode1" presStyleIdx="1" presStyleCnt="3">
        <dgm:presLayoutVars>
          <dgm:chMax val="1"/>
          <dgm:bulletEnabled val="1"/>
        </dgm:presLayoutVars>
      </dgm:prSet>
      <dgm:spPr/>
    </dgm:pt>
    <dgm:pt modelId="{1265B8F6-0600-4B52-B1E2-EC5FFDF2C76F}" type="pres">
      <dgm:prSet presAssocID="{CDF5ED3F-D5C8-432A-A0D4-A8657EE97887}" presName="descendantText" presStyleLbl="alignAcc1" presStyleIdx="1" presStyleCnt="3">
        <dgm:presLayoutVars>
          <dgm:bulletEnabled val="1"/>
        </dgm:presLayoutVars>
      </dgm:prSet>
      <dgm:spPr/>
    </dgm:pt>
    <dgm:pt modelId="{F8D3B053-0E65-4B4C-9015-1AB8D0654EF7}" type="pres">
      <dgm:prSet presAssocID="{F7E876DE-3E84-4804-A3ED-DAF5D3E3806B}" presName="sp" presStyleCnt="0"/>
      <dgm:spPr/>
    </dgm:pt>
    <dgm:pt modelId="{99372D43-2808-400C-9E51-77AAA88C37C7}" type="pres">
      <dgm:prSet presAssocID="{A09E13A9-FAFC-4F7A-96F7-7619FB7B34F7}" presName="composite" presStyleCnt="0"/>
      <dgm:spPr/>
    </dgm:pt>
    <dgm:pt modelId="{8CC7EFAB-FC6D-43D1-A6D5-5AE84C24A930}" type="pres">
      <dgm:prSet presAssocID="{A09E13A9-FAFC-4F7A-96F7-7619FB7B34F7}" presName="parentText" presStyleLbl="alignNode1" presStyleIdx="2" presStyleCnt="3">
        <dgm:presLayoutVars>
          <dgm:chMax val="1"/>
          <dgm:bulletEnabled val="1"/>
        </dgm:presLayoutVars>
      </dgm:prSet>
      <dgm:spPr/>
    </dgm:pt>
    <dgm:pt modelId="{97F2D7C7-15BF-4CD5-9B45-B325A273BE4B}" type="pres">
      <dgm:prSet presAssocID="{A09E13A9-FAFC-4F7A-96F7-7619FB7B34F7}" presName="descendantText" presStyleLbl="alignAcc1" presStyleIdx="2" presStyleCnt="3">
        <dgm:presLayoutVars>
          <dgm:bulletEnabled val="1"/>
        </dgm:presLayoutVars>
      </dgm:prSet>
      <dgm:spPr/>
    </dgm:pt>
  </dgm:ptLst>
  <dgm:cxnLst>
    <dgm:cxn modelId="{79AD0900-0099-4F1F-A394-F83DBAB82D1B}" type="presOf" srcId="{2D2114AF-E354-43AC-A8C8-BFFF00FAE31E}" destId="{97F2D7C7-15BF-4CD5-9B45-B325A273BE4B}" srcOrd="0" destOrd="0" presId="urn:microsoft.com/office/officeart/2005/8/layout/chevron2"/>
    <dgm:cxn modelId="{3A10EA16-CE45-46D1-8D69-120B8372263B}" type="presOf" srcId="{DD31ADA2-A4D0-4734-8697-60FEFD8D6D90}" destId="{1265B8F6-0600-4B52-B1E2-EC5FFDF2C76F}" srcOrd="0" destOrd="0" presId="urn:microsoft.com/office/officeart/2005/8/layout/chevron2"/>
    <dgm:cxn modelId="{ABAB3C3B-9CDC-4A97-85B6-92C7FD2E0F0C}" srcId="{A09E13A9-FAFC-4F7A-96F7-7619FB7B34F7}" destId="{2D2114AF-E354-43AC-A8C8-BFFF00FAE31E}" srcOrd="0" destOrd="0" parTransId="{89E01A8D-491C-4D59-9F72-983AD0F76FC1}" sibTransId="{9E9F0B78-4F0E-4C35-B287-A589F93BA774}"/>
    <dgm:cxn modelId="{C5ED9952-06CE-49D5-81BE-6540AEC0044C}" srcId="{A042A92D-B22C-4C59-9156-9C90CA6FFCE0}" destId="{CDF5ED3F-D5C8-432A-A0D4-A8657EE97887}" srcOrd="1" destOrd="0" parTransId="{AB6123AF-A476-4341-81F1-BB1C72AC8662}" sibTransId="{F7E876DE-3E84-4804-A3ED-DAF5D3E3806B}"/>
    <dgm:cxn modelId="{051A1B53-451A-4AAC-868D-AC15D0AFC0A8}" srcId="{A042A92D-B22C-4C59-9156-9C90CA6FFCE0}" destId="{A09E13A9-FAFC-4F7A-96F7-7619FB7B34F7}" srcOrd="2" destOrd="0" parTransId="{D803C93D-E2D7-4C1F-8016-AA344C2B7A0D}" sibTransId="{C505F780-10B2-499D-841C-4CDE56C0E329}"/>
    <dgm:cxn modelId="{B7C2E759-02D7-4870-B6EE-E2E8B94FA83F}" type="presOf" srcId="{A09E13A9-FAFC-4F7A-96F7-7619FB7B34F7}" destId="{8CC7EFAB-FC6D-43D1-A6D5-5AE84C24A930}" srcOrd="0" destOrd="0" presId="urn:microsoft.com/office/officeart/2005/8/layout/chevron2"/>
    <dgm:cxn modelId="{3E219F6E-FECA-48CF-B0DF-75BC46EFD244}" srcId="{AB156775-F013-4220-B432-0B4CC9C4CA11}" destId="{B6C27946-24AA-43BC-AA5E-ED86F168C2D0}" srcOrd="0" destOrd="0" parTransId="{9B11A70F-DDCB-4206-A60E-9D5101BB5093}" sibTransId="{9CB851AC-3C97-4A2C-AFC5-57AD19213DB5}"/>
    <dgm:cxn modelId="{072F4979-BE2C-42B4-99B5-84B7A5DDD09B}" type="presOf" srcId="{CDF5ED3F-D5C8-432A-A0D4-A8657EE97887}" destId="{71208216-0E6A-465B-86F5-10C82BE1C52B}" srcOrd="0" destOrd="0" presId="urn:microsoft.com/office/officeart/2005/8/layout/chevron2"/>
    <dgm:cxn modelId="{5CB2B47A-745B-46FE-B571-83058CE88068}" srcId="{CDF5ED3F-D5C8-432A-A0D4-A8657EE97887}" destId="{DD31ADA2-A4D0-4734-8697-60FEFD8D6D90}" srcOrd="0" destOrd="0" parTransId="{589E8BE6-0FE2-481C-B6FA-4570357C49BA}" sibTransId="{E2885D35-9D8C-4F5C-961C-93DA22311A6C}"/>
    <dgm:cxn modelId="{F4C2A199-06B0-4C3A-93A1-A61B7B8DDD9A}" srcId="{A042A92D-B22C-4C59-9156-9C90CA6FFCE0}" destId="{AB156775-F013-4220-B432-0B4CC9C4CA11}" srcOrd="0" destOrd="0" parTransId="{52D07A11-07C3-4746-B040-F707C7F90497}" sibTransId="{6A7BD9B6-345D-4286-8109-BD1030EE2BD0}"/>
    <dgm:cxn modelId="{04D719E0-1647-49FC-86FC-770DA0D6FAF6}" type="presOf" srcId="{B6C27946-24AA-43BC-AA5E-ED86F168C2D0}" destId="{66A19303-1EFD-4843-844D-1B1601495142}" srcOrd="0" destOrd="0" presId="urn:microsoft.com/office/officeart/2005/8/layout/chevron2"/>
    <dgm:cxn modelId="{6783C9F6-C85A-44EF-B80F-7A9AE6922150}" type="presOf" srcId="{A042A92D-B22C-4C59-9156-9C90CA6FFCE0}" destId="{A52C1A45-DD06-466E-9CF6-A967DDFFD722}" srcOrd="0" destOrd="0" presId="urn:microsoft.com/office/officeart/2005/8/layout/chevron2"/>
    <dgm:cxn modelId="{BA3847F7-F771-42EA-8784-9E60B065D4EE}" type="presOf" srcId="{AB156775-F013-4220-B432-0B4CC9C4CA11}" destId="{3051DF77-1ED3-4E79-A6EA-5CDD79EF6089}" srcOrd="0" destOrd="0" presId="urn:microsoft.com/office/officeart/2005/8/layout/chevron2"/>
    <dgm:cxn modelId="{B30DE8A9-B405-4698-9EDD-B703536AD4E9}" type="presParOf" srcId="{A52C1A45-DD06-466E-9CF6-A967DDFFD722}" destId="{747F4EAA-2292-4E87-BAAE-C320E9AD3208}" srcOrd="0" destOrd="0" presId="urn:microsoft.com/office/officeart/2005/8/layout/chevron2"/>
    <dgm:cxn modelId="{591344F9-9363-4811-BD13-DDD268FEDA44}" type="presParOf" srcId="{747F4EAA-2292-4E87-BAAE-C320E9AD3208}" destId="{3051DF77-1ED3-4E79-A6EA-5CDD79EF6089}" srcOrd="0" destOrd="0" presId="urn:microsoft.com/office/officeart/2005/8/layout/chevron2"/>
    <dgm:cxn modelId="{44EFB522-EDF0-4EDD-9617-BC152A443685}" type="presParOf" srcId="{747F4EAA-2292-4E87-BAAE-C320E9AD3208}" destId="{66A19303-1EFD-4843-844D-1B1601495142}" srcOrd="1" destOrd="0" presId="urn:microsoft.com/office/officeart/2005/8/layout/chevron2"/>
    <dgm:cxn modelId="{AA4451D9-271A-4810-A8AF-6FFD3B40BF66}" type="presParOf" srcId="{A52C1A45-DD06-466E-9CF6-A967DDFFD722}" destId="{4E33C239-467E-428F-8E78-7FF076998259}" srcOrd="1" destOrd="0" presId="urn:microsoft.com/office/officeart/2005/8/layout/chevron2"/>
    <dgm:cxn modelId="{A6AED49D-ABBC-4474-8864-7AB3DE51D275}" type="presParOf" srcId="{A52C1A45-DD06-466E-9CF6-A967DDFFD722}" destId="{DAA35789-F8DE-4B77-8993-8B24DDCC87AB}" srcOrd="2" destOrd="0" presId="urn:microsoft.com/office/officeart/2005/8/layout/chevron2"/>
    <dgm:cxn modelId="{DFCA2062-339E-465B-97B4-77EC58896211}" type="presParOf" srcId="{DAA35789-F8DE-4B77-8993-8B24DDCC87AB}" destId="{71208216-0E6A-465B-86F5-10C82BE1C52B}" srcOrd="0" destOrd="0" presId="urn:microsoft.com/office/officeart/2005/8/layout/chevron2"/>
    <dgm:cxn modelId="{1AA7A32C-E046-42A1-9B65-C92DEC8B0D9C}" type="presParOf" srcId="{DAA35789-F8DE-4B77-8993-8B24DDCC87AB}" destId="{1265B8F6-0600-4B52-B1E2-EC5FFDF2C76F}" srcOrd="1" destOrd="0" presId="urn:microsoft.com/office/officeart/2005/8/layout/chevron2"/>
    <dgm:cxn modelId="{560FEE8A-6431-4040-83AD-ECF191D70983}" type="presParOf" srcId="{A52C1A45-DD06-466E-9CF6-A967DDFFD722}" destId="{F8D3B053-0E65-4B4C-9015-1AB8D0654EF7}" srcOrd="3" destOrd="0" presId="urn:microsoft.com/office/officeart/2005/8/layout/chevron2"/>
    <dgm:cxn modelId="{D747B177-E6F6-44B6-BCCA-EDAB4DC64CAB}" type="presParOf" srcId="{A52C1A45-DD06-466E-9CF6-A967DDFFD722}" destId="{99372D43-2808-400C-9E51-77AAA88C37C7}" srcOrd="4" destOrd="0" presId="urn:microsoft.com/office/officeart/2005/8/layout/chevron2"/>
    <dgm:cxn modelId="{1F8A1D7D-8676-4C21-BF8F-9CC1DC1111F5}" type="presParOf" srcId="{99372D43-2808-400C-9E51-77AAA88C37C7}" destId="{8CC7EFAB-FC6D-43D1-A6D5-5AE84C24A930}" srcOrd="0" destOrd="0" presId="urn:microsoft.com/office/officeart/2005/8/layout/chevron2"/>
    <dgm:cxn modelId="{37139AA2-4A4E-4715-AE71-7F78EBFD6F48}" type="presParOf" srcId="{99372D43-2808-400C-9E51-77AAA88C37C7}" destId="{97F2D7C7-15BF-4CD5-9B45-B325A273BE4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7D6726-AC75-40D1-B97B-F29CF3983E6D}"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s-MX"/>
        </a:p>
      </dgm:t>
    </dgm:pt>
    <dgm:pt modelId="{4F015BB7-58E1-4B93-856E-31E99C5D7E94}">
      <dgm:prSet phldrT="[Texto]" custT="1"/>
      <dgm:spPr/>
      <dgm:t>
        <a:bodyPr/>
        <a:lstStyle/>
        <a:p>
          <a:r>
            <a:rPr lang="es-MX" sz="1200" dirty="0">
              <a:latin typeface="Montserrat Medium" panose="00000600000000000000" pitchFamily="2" charset="0"/>
            </a:rPr>
            <a:t>1. Se crea una carpeta con el nombre de la Unidad.</a:t>
          </a:r>
        </a:p>
      </dgm:t>
    </dgm:pt>
    <dgm:pt modelId="{23D7863C-3489-45F2-85B8-2F21734A2554}" type="parTrans" cxnId="{8877111D-E4BA-4973-86C0-E0E7885063E0}">
      <dgm:prSet/>
      <dgm:spPr/>
      <dgm:t>
        <a:bodyPr/>
        <a:lstStyle/>
        <a:p>
          <a:endParaRPr lang="es-MX" sz="1200">
            <a:latin typeface="Montserrat Medium" panose="00000600000000000000" pitchFamily="2" charset="0"/>
          </a:endParaRPr>
        </a:p>
      </dgm:t>
    </dgm:pt>
    <dgm:pt modelId="{837EC19D-0C3B-4651-B65D-8AFFEE103C80}" type="sibTrans" cxnId="{8877111D-E4BA-4973-86C0-E0E7885063E0}">
      <dgm:prSet/>
      <dgm:spPr/>
      <dgm:t>
        <a:bodyPr/>
        <a:lstStyle/>
        <a:p>
          <a:endParaRPr lang="es-MX" sz="1200">
            <a:latin typeface="Montserrat Medium" panose="00000600000000000000" pitchFamily="2" charset="0"/>
          </a:endParaRPr>
        </a:p>
      </dgm:t>
    </dgm:pt>
    <dgm:pt modelId="{8AA6054C-73B1-414A-9EA1-02C4D1D16A55}">
      <dgm:prSet phldrT="[Texto]" custT="1"/>
      <dgm:spPr/>
      <dgm:t>
        <a:bodyPr/>
        <a:lstStyle/>
        <a:p>
          <a:r>
            <a:rPr lang="es-MX" sz="1200" dirty="0">
              <a:latin typeface="Montserrat Medium" panose="00000600000000000000" pitchFamily="2" charset="0"/>
            </a:rPr>
            <a:t>2. Dentro de esta se crean carpetas con el Código de la Serie documental y el Nombre del Expediente Electrónico y número consecutivo cuando se repita el código.</a:t>
          </a:r>
        </a:p>
      </dgm:t>
    </dgm:pt>
    <dgm:pt modelId="{D1B438AC-3218-4525-BE62-288C515E4F27}" type="parTrans" cxnId="{72EB124C-CFB1-41B0-9B6E-4BFC57DF2055}">
      <dgm:prSet/>
      <dgm:spPr/>
      <dgm:t>
        <a:bodyPr/>
        <a:lstStyle/>
        <a:p>
          <a:endParaRPr lang="es-MX" sz="1200">
            <a:latin typeface="Montserrat Medium" panose="00000600000000000000" pitchFamily="2" charset="0"/>
          </a:endParaRPr>
        </a:p>
      </dgm:t>
    </dgm:pt>
    <dgm:pt modelId="{05FB6639-C4DB-41C2-87BF-07C1358A5CF0}" type="sibTrans" cxnId="{72EB124C-CFB1-41B0-9B6E-4BFC57DF2055}">
      <dgm:prSet/>
      <dgm:spPr/>
      <dgm:t>
        <a:bodyPr/>
        <a:lstStyle/>
        <a:p>
          <a:endParaRPr lang="es-MX" sz="1200">
            <a:latin typeface="Montserrat Medium" panose="00000600000000000000" pitchFamily="2" charset="0"/>
          </a:endParaRPr>
        </a:p>
      </dgm:t>
    </dgm:pt>
    <dgm:pt modelId="{E83CCA6B-4009-4F9C-8032-6C8D059FC811}">
      <dgm:prSet phldrT="[Texto]" custT="1"/>
      <dgm:spPr/>
      <dgm:t>
        <a:bodyPr/>
        <a:lstStyle/>
        <a:p>
          <a:r>
            <a:rPr lang="es-MX" sz="1200" dirty="0">
              <a:latin typeface="Montserrat Medium" panose="00000600000000000000" pitchFamily="2" charset="0"/>
            </a:rPr>
            <a:t>3. Por ultimo, dentro de estos Expedientes electrónicos se ingresan los documentos electrónicos que corresponden.</a:t>
          </a:r>
        </a:p>
      </dgm:t>
    </dgm:pt>
    <dgm:pt modelId="{17BA508C-054E-4701-840E-5D37336518BD}" type="parTrans" cxnId="{2807D18A-07B9-4E85-953A-1D07AE5E4266}">
      <dgm:prSet/>
      <dgm:spPr/>
      <dgm:t>
        <a:bodyPr/>
        <a:lstStyle/>
        <a:p>
          <a:endParaRPr lang="es-MX" sz="1200">
            <a:latin typeface="Montserrat Medium" panose="00000600000000000000" pitchFamily="2" charset="0"/>
          </a:endParaRPr>
        </a:p>
      </dgm:t>
    </dgm:pt>
    <dgm:pt modelId="{50B4F6DD-896F-4033-8AEA-0C81C33074C6}" type="sibTrans" cxnId="{2807D18A-07B9-4E85-953A-1D07AE5E4266}">
      <dgm:prSet/>
      <dgm:spPr/>
      <dgm:t>
        <a:bodyPr/>
        <a:lstStyle/>
        <a:p>
          <a:endParaRPr lang="es-MX" sz="1200">
            <a:latin typeface="Montserrat Medium" panose="00000600000000000000" pitchFamily="2" charset="0"/>
          </a:endParaRPr>
        </a:p>
      </dgm:t>
    </dgm:pt>
    <dgm:pt modelId="{C6D93F49-275F-4577-94E3-3C4D07906E32}" type="pres">
      <dgm:prSet presAssocID="{FE7D6726-AC75-40D1-B97B-F29CF3983E6D}" presName="rootnode" presStyleCnt="0">
        <dgm:presLayoutVars>
          <dgm:chMax/>
          <dgm:chPref/>
          <dgm:dir/>
          <dgm:animLvl val="lvl"/>
        </dgm:presLayoutVars>
      </dgm:prSet>
      <dgm:spPr/>
    </dgm:pt>
    <dgm:pt modelId="{8C9C1415-F9CA-4775-AD55-F209069F4414}" type="pres">
      <dgm:prSet presAssocID="{4F015BB7-58E1-4B93-856E-31E99C5D7E94}" presName="composite" presStyleCnt="0"/>
      <dgm:spPr/>
    </dgm:pt>
    <dgm:pt modelId="{C5EFB208-9DE0-463A-AD8E-C198282EB5C7}" type="pres">
      <dgm:prSet presAssocID="{4F015BB7-58E1-4B93-856E-31E99C5D7E94}" presName="bentUpArrow1" presStyleLbl="alignImgPlace1" presStyleIdx="0" presStyleCnt="2"/>
      <dgm:spPr/>
    </dgm:pt>
    <dgm:pt modelId="{7E86274E-5492-4324-9515-D69D107C1E7C}" type="pres">
      <dgm:prSet presAssocID="{4F015BB7-58E1-4B93-856E-31E99C5D7E94}" presName="ParentText" presStyleLbl="node1" presStyleIdx="0" presStyleCnt="3" custScaleY="51380" custLinFactNeighborX="-10366" custLinFactNeighborY="22486">
        <dgm:presLayoutVars>
          <dgm:chMax val="1"/>
          <dgm:chPref val="1"/>
          <dgm:bulletEnabled val="1"/>
        </dgm:presLayoutVars>
      </dgm:prSet>
      <dgm:spPr/>
    </dgm:pt>
    <dgm:pt modelId="{1CD518B0-2475-46D8-92F5-9AD5B089D4C5}" type="pres">
      <dgm:prSet presAssocID="{4F015BB7-58E1-4B93-856E-31E99C5D7E94}" presName="ChildText" presStyleLbl="revTx" presStyleIdx="0" presStyleCnt="2">
        <dgm:presLayoutVars>
          <dgm:chMax val="0"/>
          <dgm:chPref val="0"/>
          <dgm:bulletEnabled val="1"/>
        </dgm:presLayoutVars>
      </dgm:prSet>
      <dgm:spPr/>
    </dgm:pt>
    <dgm:pt modelId="{ACB60E37-295D-4652-8D69-E9582A5C0E29}" type="pres">
      <dgm:prSet presAssocID="{837EC19D-0C3B-4651-B65D-8AFFEE103C80}" presName="sibTrans" presStyleCnt="0"/>
      <dgm:spPr/>
    </dgm:pt>
    <dgm:pt modelId="{3EDC1FE6-01AD-4CB7-971D-23AC2B82427F}" type="pres">
      <dgm:prSet presAssocID="{8AA6054C-73B1-414A-9EA1-02C4D1D16A55}" presName="composite" presStyleCnt="0"/>
      <dgm:spPr/>
    </dgm:pt>
    <dgm:pt modelId="{F9351ACA-FF6E-4D0E-8C83-19B8DBCEC967}" type="pres">
      <dgm:prSet presAssocID="{8AA6054C-73B1-414A-9EA1-02C4D1D16A55}" presName="bentUpArrow1" presStyleLbl="alignImgPlace1" presStyleIdx="1" presStyleCnt="2"/>
      <dgm:spPr/>
    </dgm:pt>
    <dgm:pt modelId="{DC66F700-BC4D-43B5-A9CF-9B7FD0984F03}" type="pres">
      <dgm:prSet presAssocID="{8AA6054C-73B1-414A-9EA1-02C4D1D16A55}" presName="ParentText" presStyleLbl="node1" presStyleIdx="1" presStyleCnt="3" custScaleX="113709">
        <dgm:presLayoutVars>
          <dgm:chMax val="1"/>
          <dgm:chPref val="1"/>
          <dgm:bulletEnabled val="1"/>
        </dgm:presLayoutVars>
      </dgm:prSet>
      <dgm:spPr/>
    </dgm:pt>
    <dgm:pt modelId="{72A56A41-49DB-454B-B5CB-DD466433D0C3}" type="pres">
      <dgm:prSet presAssocID="{8AA6054C-73B1-414A-9EA1-02C4D1D16A55}" presName="ChildText" presStyleLbl="revTx" presStyleIdx="1" presStyleCnt="2">
        <dgm:presLayoutVars>
          <dgm:chMax val="0"/>
          <dgm:chPref val="0"/>
          <dgm:bulletEnabled val="1"/>
        </dgm:presLayoutVars>
      </dgm:prSet>
      <dgm:spPr/>
    </dgm:pt>
    <dgm:pt modelId="{D6BA713B-5DBD-4975-BD6B-44D91685E19E}" type="pres">
      <dgm:prSet presAssocID="{05FB6639-C4DB-41C2-87BF-07C1358A5CF0}" presName="sibTrans" presStyleCnt="0"/>
      <dgm:spPr/>
    </dgm:pt>
    <dgm:pt modelId="{B0E75330-8095-4021-9C21-E814A7839CAB}" type="pres">
      <dgm:prSet presAssocID="{E83CCA6B-4009-4F9C-8032-6C8D059FC811}" presName="composite" presStyleCnt="0"/>
      <dgm:spPr/>
    </dgm:pt>
    <dgm:pt modelId="{84513D7E-BD73-4D63-B0E7-3D9C9E6E8101}" type="pres">
      <dgm:prSet presAssocID="{E83CCA6B-4009-4F9C-8032-6C8D059FC811}" presName="ParentText" presStyleLbl="node1" presStyleIdx="2" presStyleCnt="3">
        <dgm:presLayoutVars>
          <dgm:chMax val="1"/>
          <dgm:chPref val="1"/>
          <dgm:bulletEnabled val="1"/>
        </dgm:presLayoutVars>
      </dgm:prSet>
      <dgm:spPr/>
    </dgm:pt>
  </dgm:ptLst>
  <dgm:cxnLst>
    <dgm:cxn modelId="{8877111D-E4BA-4973-86C0-E0E7885063E0}" srcId="{FE7D6726-AC75-40D1-B97B-F29CF3983E6D}" destId="{4F015BB7-58E1-4B93-856E-31E99C5D7E94}" srcOrd="0" destOrd="0" parTransId="{23D7863C-3489-45F2-85B8-2F21734A2554}" sibTransId="{837EC19D-0C3B-4651-B65D-8AFFEE103C80}"/>
    <dgm:cxn modelId="{72EB124C-CFB1-41B0-9B6E-4BFC57DF2055}" srcId="{FE7D6726-AC75-40D1-B97B-F29CF3983E6D}" destId="{8AA6054C-73B1-414A-9EA1-02C4D1D16A55}" srcOrd="1" destOrd="0" parTransId="{D1B438AC-3218-4525-BE62-288C515E4F27}" sibTransId="{05FB6639-C4DB-41C2-87BF-07C1358A5CF0}"/>
    <dgm:cxn modelId="{9554FB5D-CC3F-47DE-8383-17A02D3D9129}" type="presOf" srcId="{4F015BB7-58E1-4B93-856E-31E99C5D7E94}" destId="{7E86274E-5492-4324-9515-D69D107C1E7C}" srcOrd="0" destOrd="0" presId="urn:microsoft.com/office/officeart/2005/8/layout/StepDownProcess"/>
    <dgm:cxn modelId="{2807D18A-07B9-4E85-953A-1D07AE5E4266}" srcId="{FE7D6726-AC75-40D1-B97B-F29CF3983E6D}" destId="{E83CCA6B-4009-4F9C-8032-6C8D059FC811}" srcOrd="2" destOrd="0" parTransId="{17BA508C-054E-4701-840E-5D37336518BD}" sibTransId="{50B4F6DD-896F-4033-8AEA-0C81C33074C6}"/>
    <dgm:cxn modelId="{5449C9B2-C0E1-4B4D-9FA5-3F6FA1F51F85}" type="presOf" srcId="{FE7D6726-AC75-40D1-B97B-F29CF3983E6D}" destId="{C6D93F49-275F-4577-94E3-3C4D07906E32}" srcOrd="0" destOrd="0" presId="urn:microsoft.com/office/officeart/2005/8/layout/StepDownProcess"/>
    <dgm:cxn modelId="{A22472EA-CF5E-4CE4-B84C-4E5916781A12}" type="presOf" srcId="{8AA6054C-73B1-414A-9EA1-02C4D1D16A55}" destId="{DC66F700-BC4D-43B5-A9CF-9B7FD0984F03}" srcOrd="0" destOrd="0" presId="urn:microsoft.com/office/officeart/2005/8/layout/StepDownProcess"/>
    <dgm:cxn modelId="{F818A7EE-9DBE-4A79-A086-1BD2946C6B06}" type="presOf" srcId="{E83CCA6B-4009-4F9C-8032-6C8D059FC811}" destId="{84513D7E-BD73-4D63-B0E7-3D9C9E6E8101}" srcOrd="0" destOrd="0" presId="urn:microsoft.com/office/officeart/2005/8/layout/StepDownProcess"/>
    <dgm:cxn modelId="{D000317F-8C3A-4F0A-AE2D-FEBE8222A40B}" type="presParOf" srcId="{C6D93F49-275F-4577-94E3-3C4D07906E32}" destId="{8C9C1415-F9CA-4775-AD55-F209069F4414}" srcOrd="0" destOrd="0" presId="urn:microsoft.com/office/officeart/2005/8/layout/StepDownProcess"/>
    <dgm:cxn modelId="{836F9F99-FF2D-4CE8-8454-E9D59A9DA7E3}" type="presParOf" srcId="{8C9C1415-F9CA-4775-AD55-F209069F4414}" destId="{C5EFB208-9DE0-463A-AD8E-C198282EB5C7}" srcOrd="0" destOrd="0" presId="urn:microsoft.com/office/officeart/2005/8/layout/StepDownProcess"/>
    <dgm:cxn modelId="{F7F39DC1-3CFE-46F0-AA83-B4FB85088C56}" type="presParOf" srcId="{8C9C1415-F9CA-4775-AD55-F209069F4414}" destId="{7E86274E-5492-4324-9515-D69D107C1E7C}" srcOrd="1" destOrd="0" presId="urn:microsoft.com/office/officeart/2005/8/layout/StepDownProcess"/>
    <dgm:cxn modelId="{18C8B295-C67D-4CF9-A716-B37D95A11B41}" type="presParOf" srcId="{8C9C1415-F9CA-4775-AD55-F209069F4414}" destId="{1CD518B0-2475-46D8-92F5-9AD5B089D4C5}" srcOrd="2" destOrd="0" presId="urn:microsoft.com/office/officeart/2005/8/layout/StepDownProcess"/>
    <dgm:cxn modelId="{01BED008-72CB-4845-ADC6-3E27DAC64D90}" type="presParOf" srcId="{C6D93F49-275F-4577-94E3-3C4D07906E32}" destId="{ACB60E37-295D-4652-8D69-E9582A5C0E29}" srcOrd="1" destOrd="0" presId="urn:microsoft.com/office/officeart/2005/8/layout/StepDownProcess"/>
    <dgm:cxn modelId="{2E2C956F-A066-4A99-B578-E66FCFFE6805}" type="presParOf" srcId="{C6D93F49-275F-4577-94E3-3C4D07906E32}" destId="{3EDC1FE6-01AD-4CB7-971D-23AC2B82427F}" srcOrd="2" destOrd="0" presId="urn:microsoft.com/office/officeart/2005/8/layout/StepDownProcess"/>
    <dgm:cxn modelId="{F0C2C4C6-E261-4252-825D-B85C123A39C2}" type="presParOf" srcId="{3EDC1FE6-01AD-4CB7-971D-23AC2B82427F}" destId="{F9351ACA-FF6E-4D0E-8C83-19B8DBCEC967}" srcOrd="0" destOrd="0" presId="urn:microsoft.com/office/officeart/2005/8/layout/StepDownProcess"/>
    <dgm:cxn modelId="{AE55377C-3A59-410A-B0A2-B0C417FFC681}" type="presParOf" srcId="{3EDC1FE6-01AD-4CB7-971D-23AC2B82427F}" destId="{DC66F700-BC4D-43B5-A9CF-9B7FD0984F03}" srcOrd="1" destOrd="0" presId="urn:microsoft.com/office/officeart/2005/8/layout/StepDownProcess"/>
    <dgm:cxn modelId="{5FB52BED-4BF7-4B5E-B2E4-9B2472A2A4A7}" type="presParOf" srcId="{3EDC1FE6-01AD-4CB7-971D-23AC2B82427F}" destId="{72A56A41-49DB-454B-B5CB-DD466433D0C3}" srcOrd="2" destOrd="0" presId="urn:microsoft.com/office/officeart/2005/8/layout/StepDownProcess"/>
    <dgm:cxn modelId="{BDAE7D73-FFD0-4F07-A200-FBC6B9FCE70D}" type="presParOf" srcId="{C6D93F49-275F-4577-94E3-3C4D07906E32}" destId="{D6BA713B-5DBD-4975-BD6B-44D91685E19E}" srcOrd="3" destOrd="0" presId="urn:microsoft.com/office/officeart/2005/8/layout/StepDownProcess"/>
    <dgm:cxn modelId="{F33086BF-90AB-4488-9219-08119356833C}" type="presParOf" srcId="{C6D93F49-275F-4577-94E3-3C4D07906E32}" destId="{B0E75330-8095-4021-9C21-E814A7839CAB}" srcOrd="4" destOrd="0" presId="urn:microsoft.com/office/officeart/2005/8/layout/StepDownProcess"/>
    <dgm:cxn modelId="{B5F6E163-79A2-42B1-9E50-50364D1C218A}" type="presParOf" srcId="{B0E75330-8095-4021-9C21-E814A7839CAB}" destId="{84513D7E-BD73-4D63-B0E7-3D9C9E6E81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25D7F-A755-4BC3-A352-ACD8A5412CBA}">
      <dsp:nvSpPr>
        <dsp:cNvPr id="0" name=""/>
        <dsp:cNvSpPr/>
      </dsp:nvSpPr>
      <dsp:spPr>
        <a:xfrm>
          <a:off x="2041062" y="1331"/>
          <a:ext cx="1498721" cy="67784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Escrito</a:t>
          </a:r>
        </a:p>
      </dsp:txBody>
      <dsp:txXfrm>
        <a:off x="2041062" y="1331"/>
        <a:ext cx="1498721" cy="677847"/>
      </dsp:txXfrm>
    </dsp:sp>
    <dsp:sp modelId="{71B3ABB5-C6A0-45C1-8C87-52E73E9D83AF}">
      <dsp:nvSpPr>
        <dsp:cNvPr id="0" name=""/>
        <dsp:cNvSpPr/>
      </dsp:nvSpPr>
      <dsp:spPr>
        <a:xfrm>
          <a:off x="1302886" y="1331"/>
          <a:ext cx="671069" cy="677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BF56B-26D1-47DC-9B5A-015ADC0AD47B}">
      <dsp:nvSpPr>
        <dsp:cNvPr id="0" name=""/>
        <dsp:cNvSpPr/>
      </dsp:nvSpPr>
      <dsp:spPr>
        <a:xfrm>
          <a:off x="1302886" y="791024"/>
          <a:ext cx="1498721" cy="677847"/>
        </a:xfrm>
        <a:prstGeom prst="rect">
          <a:avLst/>
        </a:prstGeom>
        <a:solidFill>
          <a:schemeClr val="accent3">
            <a:hueOff val="-2054694"/>
            <a:satOff val="2094"/>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Electrónico</a:t>
          </a:r>
        </a:p>
      </dsp:txBody>
      <dsp:txXfrm>
        <a:off x="1302886" y="791024"/>
        <a:ext cx="1498721" cy="677847"/>
      </dsp:txXfrm>
    </dsp:sp>
    <dsp:sp modelId="{91493980-AB11-45A9-ABA4-967836E8AF95}">
      <dsp:nvSpPr>
        <dsp:cNvPr id="0" name=""/>
        <dsp:cNvSpPr/>
      </dsp:nvSpPr>
      <dsp:spPr>
        <a:xfrm>
          <a:off x="2868715" y="791024"/>
          <a:ext cx="671069" cy="6778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5C1B1-ABC9-4E1A-95F6-AE10C605E648}">
      <dsp:nvSpPr>
        <dsp:cNvPr id="0" name=""/>
        <dsp:cNvSpPr/>
      </dsp:nvSpPr>
      <dsp:spPr>
        <a:xfrm>
          <a:off x="2041062" y="1580716"/>
          <a:ext cx="1498721" cy="677847"/>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Informático</a:t>
          </a:r>
        </a:p>
      </dsp:txBody>
      <dsp:txXfrm>
        <a:off x="2041062" y="1580716"/>
        <a:ext cx="1498721" cy="677847"/>
      </dsp:txXfrm>
    </dsp:sp>
    <dsp:sp modelId="{58775A51-F188-47FB-A188-2C77A293A54E}">
      <dsp:nvSpPr>
        <dsp:cNvPr id="0" name=""/>
        <dsp:cNvSpPr/>
      </dsp:nvSpPr>
      <dsp:spPr>
        <a:xfrm>
          <a:off x="1302886" y="1580716"/>
          <a:ext cx="671069" cy="677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C7961-297C-4CA9-9E16-50EC04DF0540}">
      <dsp:nvSpPr>
        <dsp:cNvPr id="0" name=""/>
        <dsp:cNvSpPr/>
      </dsp:nvSpPr>
      <dsp:spPr>
        <a:xfrm>
          <a:off x="1302886" y="2370409"/>
          <a:ext cx="1498721" cy="677847"/>
        </a:xfrm>
        <a:prstGeom prst="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Visual</a:t>
          </a:r>
        </a:p>
      </dsp:txBody>
      <dsp:txXfrm>
        <a:off x="1302886" y="2370409"/>
        <a:ext cx="1498721" cy="677847"/>
      </dsp:txXfrm>
    </dsp:sp>
    <dsp:sp modelId="{A346EC62-BA67-4B49-8F14-2E002B16D6FC}">
      <dsp:nvSpPr>
        <dsp:cNvPr id="0" name=""/>
        <dsp:cNvSpPr/>
      </dsp:nvSpPr>
      <dsp:spPr>
        <a:xfrm>
          <a:off x="2868715" y="2370409"/>
          <a:ext cx="671069" cy="67784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3EDFD-70EE-443A-BE25-48077C40D9A9}">
      <dsp:nvSpPr>
        <dsp:cNvPr id="0" name=""/>
        <dsp:cNvSpPr/>
      </dsp:nvSpPr>
      <dsp:spPr>
        <a:xfrm>
          <a:off x="2041062" y="3160102"/>
          <a:ext cx="1498721" cy="677847"/>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Holográfico</a:t>
          </a:r>
        </a:p>
      </dsp:txBody>
      <dsp:txXfrm>
        <a:off x="2041062" y="3160102"/>
        <a:ext cx="1498721" cy="677847"/>
      </dsp:txXfrm>
    </dsp:sp>
    <dsp:sp modelId="{8C2D7FD1-D6E6-41CF-903A-09762DB13A59}">
      <dsp:nvSpPr>
        <dsp:cNvPr id="0" name=""/>
        <dsp:cNvSpPr/>
      </dsp:nvSpPr>
      <dsp:spPr>
        <a:xfrm>
          <a:off x="1302886" y="3160102"/>
          <a:ext cx="671069" cy="67784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A8D1C-1C86-47F4-91BB-3F5EFD53DF8A}">
      <dsp:nvSpPr>
        <dsp:cNvPr id="0" name=""/>
        <dsp:cNvSpPr/>
      </dsp:nvSpPr>
      <dsp:spPr>
        <a:xfrm>
          <a:off x="1302886" y="3949795"/>
          <a:ext cx="1498721" cy="677847"/>
        </a:xfrm>
        <a:prstGeom prst="rect">
          <a:avLst/>
        </a:prstGeom>
        <a:solidFill>
          <a:schemeClr val="accent3">
            <a:hueOff val="-10273472"/>
            <a:satOff val="10468"/>
            <a:lumOff val="-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Impreso</a:t>
          </a:r>
        </a:p>
      </dsp:txBody>
      <dsp:txXfrm>
        <a:off x="1302886" y="3949795"/>
        <a:ext cx="1498721" cy="677847"/>
      </dsp:txXfrm>
    </dsp:sp>
    <dsp:sp modelId="{95B04B26-2150-4EE2-9A34-AA991BE2A733}">
      <dsp:nvSpPr>
        <dsp:cNvPr id="0" name=""/>
        <dsp:cNvSpPr/>
      </dsp:nvSpPr>
      <dsp:spPr>
        <a:xfrm>
          <a:off x="2868715" y="3949795"/>
          <a:ext cx="671069" cy="67784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C4ABA-B89D-4D40-A5A1-FEC1BCCF5A29}">
      <dsp:nvSpPr>
        <dsp:cNvPr id="0" name=""/>
        <dsp:cNvSpPr/>
      </dsp:nvSpPr>
      <dsp:spPr>
        <a:xfrm>
          <a:off x="2041062" y="4739487"/>
          <a:ext cx="1498721" cy="677847"/>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Sonoro</a:t>
          </a:r>
        </a:p>
      </dsp:txBody>
      <dsp:txXfrm>
        <a:off x="2041062" y="4739487"/>
        <a:ext cx="1498721" cy="677847"/>
      </dsp:txXfrm>
    </dsp:sp>
    <dsp:sp modelId="{BB6696E5-0CD9-4665-922A-7599FCAB0282}">
      <dsp:nvSpPr>
        <dsp:cNvPr id="0" name=""/>
        <dsp:cNvSpPr/>
      </dsp:nvSpPr>
      <dsp:spPr>
        <a:xfrm>
          <a:off x="1302886" y="4739487"/>
          <a:ext cx="671069" cy="67784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CB14B-7516-48FB-AE77-13ACC2D4967E}">
      <dsp:nvSpPr>
        <dsp:cNvPr id="0" name=""/>
        <dsp:cNvSpPr/>
      </dsp:nvSpPr>
      <dsp:spPr>
        <a:xfrm>
          <a:off x="0" y="69696"/>
          <a:ext cx="2389031" cy="143341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Producción</a:t>
          </a:r>
        </a:p>
      </dsp:txBody>
      <dsp:txXfrm>
        <a:off x="41983" y="111679"/>
        <a:ext cx="2305065" cy="1349452"/>
      </dsp:txXfrm>
    </dsp:sp>
    <dsp:sp modelId="{FAAF9061-34CF-4308-AE5A-022D4AEEE00A}">
      <dsp:nvSpPr>
        <dsp:cNvPr id="0" name=""/>
        <dsp:cNvSpPr/>
      </dsp:nvSpPr>
      <dsp:spPr>
        <a:xfrm rot="21575043">
          <a:off x="3521664" y="488842"/>
          <a:ext cx="510724" cy="5924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3521666" y="607894"/>
        <a:ext cx="357507" cy="355487"/>
      </dsp:txXfrm>
    </dsp:sp>
    <dsp:sp modelId="{48DD08BA-9C81-4810-B172-07D3E539D7F3}">
      <dsp:nvSpPr>
        <dsp:cNvPr id="0" name=""/>
        <dsp:cNvSpPr/>
      </dsp:nvSpPr>
      <dsp:spPr>
        <a:xfrm>
          <a:off x="3352636" y="45356"/>
          <a:ext cx="2389031" cy="1433418"/>
        </a:xfrm>
        <a:prstGeom prst="roundRect">
          <a:avLst>
            <a:gd name="adj" fmla="val 10000"/>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Clasificación archivística*, ordenación y descripción</a:t>
          </a:r>
        </a:p>
      </dsp:txBody>
      <dsp:txXfrm>
        <a:off x="3394619" y="87339"/>
        <a:ext cx="2305065" cy="1349452"/>
      </dsp:txXfrm>
    </dsp:sp>
    <dsp:sp modelId="{50670B58-066F-44D8-98B5-914529CC112F}">
      <dsp:nvSpPr>
        <dsp:cNvPr id="0" name=""/>
        <dsp:cNvSpPr/>
      </dsp:nvSpPr>
      <dsp:spPr>
        <a:xfrm rot="14066">
          <a:off x="5953658" y="472625"/>
          <a:ext cx="510715" cy="592479"/>
        </a:xfrm>
        <a:prstGeom prst="rightArrow">
          <a:avLst>
            <a:gd name="adj1" fmla="val 60000"/>
            <a:gd name="adj2" fmla="val 50000"/>
          </a:avLst>
        </a:prstGeom>
        <a:solidFill>
          <a:schemeClr val="accent3">
            <a:hueOff val="-4109389"/>
            <a:satOff val="418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3659" y="590808"/>
        <a:ext cx="357501" cy="355487"/>
      </dsp:txXfrm>
    </dsp:sp>
    <dsp:sp modelId="{B8970481-C96F-4A80-9EF2-A1CED7464921}">
      <dsp:nvSpPr>
        <dsp:cNvPr id="0" name=""/>
        <dsp:cNvSpPr/>
      </dsp:nvSpPr>
      <dsp:spPr>
        <a:xfrm>
          <a:off x="6705272" y="59074"/>
          <a:ext cx="2389031" cy="1433418"/>
        </a:xfrm>
        <a:prstGeom prst="roundRect">
          <a:avLst>
            <a:gd name="adj" fmla="val 10000"/>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Valoración, Transferencias y disposición</a:t>
          </a:r>
        </a:p>
      </dsp:txBody>
      <dsp:txXfrm>
        <a:off x="6747255" y="101057"/>
        <a:ext cx="2305065" cy="1349452"/>
      </dsp:txXfrm>
    </dsp:sp>
    <dsp:sp modelId="{82AEFD18-F449-4989-81F0-562C76276450}">
      <dsp:nvSpPr>
        <dsp:cNvPr id="0" name=""/>
        <dsp:cNvSpPr/>
      </dsp:nvSpPr>
      <dsp:spPr>
        <a:xfrm rot="5411697">
          <a:off x="7653156" y="1640405"/>
          <a:ext cx="485364" cy="592479"/>
        </a:xfrm>
        <a:prstGeom prst="rightArrow">
          <a:avLst>
            <a:gd name="adj1" fmla="val 60000"/>
            <a:gd name="adj2" fmla="val 50000"/>
          </a:avLst>
        </a:prstGeom>
        <a:solidFill>
          <a:schemeClr val="accent3">
            <a:hueOff val="-8218778"/>
            <a:satOff val="8375"/>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5400000">
        <a:off x="7718342" y="1693963"/>
        <a:ext cx="355487" cy="339755"/>
      </dsp:txXfrm>
    </dsp:sp>
    <dsp:sp modelId="{0B12F060-903E-4A45-A78D-107F2E37F97A}">
      <dsp:nvSpPr>
        <dsp:cNvPr id="0" name=""/>
        <dsp:cNvSpPr/>
      </dsp:nvSpPr>
      <dsp:spPr>
        <a:xfrm>
          <a:off x="6697279" y="2408270"/>
          <a:ext cx="2389031" cy="1433418"/>
        </a:xfrm>
        <a:prstGeom prst="roundRect">
          <a:avLst>
            <a:gd name="adj" fmla="val 10000"/>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Archivar documentos</a:t>
          </a:r>
        </a:p>
      </dsp:txBody>
      <dsp:txXfrm>
        <a:off x="6739262" y="2450253"/>
        <a:ext cx="2305065" cy="1349452"/>
      </dsp:txXfrm>
    </dsp:sp>
    <dsp:sp modelId="{27C2C353-5C0D-4B46-A4B4-F3F503E4B990}">
      <dsp:nvSpPr>
        <dsp:cNvPr id="0" name=""/>
        <dsp:cNvSpPr/>
      </dsp:nvSpPr>
      <dsp:spPr>
        <a:xfrm rot="10821871">
          <a:off x="6339585" y="2819669"/>
          <a:ext cx="252773" cy="592479"/>
        </a:xfrm>
        <a:prstGeom prst="rightArrow">
          <a:avLst>
            <a:gd name="adj1" fmla="val 60000"/>
            <a:gd name="adj2" fmla="val 50000"/>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6415416" y="2938406"/>
        <a:ext cx="176941" cy="355487"/>
      </dsp:txXfrm>
    </dsp:sp>
    <dsp:sp modelId="{29B91762-BA98-400F-AA86-789C36A77745}">
      <dsp:nvSpPr>
        <dsp:cNvPr id="0" name=""/>
        <dsp:cNvSpPr/>
      </dsp:nvSpPr>
      <dsp:spPr>
        <a:xfrm>
          <a:off x="3831326" y="2390037"/>
          <a:ext cx="2389031" cy="1433418"/>
        </a:xfrm>
        <a:prstGeom prst="roundRect">
          <a:avLst>
            <a:gd name="adj" fmla="val 10000"/>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Conservación y Difusión</a:t>
          </a:r>
        </a:p>
      </dsp:txBody>
      <dsp:txXfrm>
        <a:off x="3873309" y="2432020"/>
        <a:ext cx="2305065" cy="1349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57BCB-19F3-4B71-97CB-CE5635FE884F}">
      <dsp:nvSpPr>
        <dsp:cNvPr id="0" name=""/>
        <dsp:cNvSpPr/>
      </dsp:nvSpPr>
      <dsp:spPr>
        <a:xfrm rot="5400000">
          <a:off x="4925170" y="-2698141"/>
          <a:ext cx="1186638" cy="661166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a:latin typeface="Trebuchet MS" panose="020B0603020202020204" pitchFamily="34" charset="0"/>
            </a:rPr>
            <a:t>Es la unidad responsable de la administración de documentos de uso cotidiano y necesario para el ejercicio de las atribuciones de la dependencia. </a:t>
          </a:r>
          <a:r>
            <a:rPr lang="es-MX" sz="1600" b="1" i="0" kern="1200" dirty="0">
              <a:solidFill>
                <a:srgbClr val="7030A0"/>
              </a:solidFill>
              <a:latin typeface="Trebuchet MS" panose="020B0603020202020204" pitchFamily="34" charset="0"/>
            </a:rPr>
            <a:t>Etapa Activa.</a:t>
          </a:r>
          <a:endParaRPr lang="es-ES" sz="160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s-MX" sz="1600" kern="1200" dirty="0">
              <a:latin typeface="Trebuchet MS" panose="020B0603020202020204" pitchFamily="34" charset="0"/>
            </a:rPr>
            <a:t>La consulta es </a:t>
          </a:r>
          <a:r>
            <a:rPr lang="es-MX" sz="1600" i="1" kern="1200" dirty="0">
              <a:latin typeface="Trebuchet MS" panose="020B0603020202020204" pitchFamily="34" charset="0"/>
            </a:rPr>
            <a:t>constante</a:t>
          </a:r>
          <a:r>
            <a:rPr lang="es-MX" sz="1600" kern="1200" dirty="0">
              <a:latin typeface="Trebuchet MS" panose="020B0603020202020204" pitchFamily="34" charset="0"/>
            </a:rPr>
            <a:t>.</a:t>
          </a:r>
          <a:endParaRPr lang="es-ES" sz="1600" kern="1200" dirty="0">
            <a:latin typeface="Trebuchet MS" panose="020B0603020202020204" pitchFamily="34" charset="0"/>
          </a:endParaRPr>
        </a:p>
      </dsp:txBody>
      <dsp:txXfrm rot="-5400000">
        <a:off x="2212659" y="72297"/>
        <a:ext cx="6553735" cy="1070784"/>
      </dsp:txXfrm>
    </dsp:sp>
    <dsp:sp modelId="{D981965D-8655-4782-9F04-6919D44782A4}">
      <dsp:nvSpPr>
        <dsp:cNvPr id="0" name=""/>
        <dsp:cNvSpPr/>
      </dsp:nvSpPr>
      <dsp:spPr>
        <a:xfrm>
          <a:off x="0" y="1835"/>
          <a:ext cx="2212659" cy="12117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MX" sz="3000" kern="1200" dirty="0">
              <a:latin typeface="Trebuchet MS" panose="020B0603020202020204" pitchFamily="34" charset="0"/>
            </a:rPr>
            <a:t>Archivo de Trámite.</a:t>
          </a:r>
          <a:endParaRPr lang="es-ES" sz="3000" kern="1200" dirty="0">
            <a:latin typeface="Trebuchet MS" panose="020B0603020202020204" pitchFamily="34" charset="0"/>
          </a:endParaRPr>
        </a:p>
      </dsp:txBody>
      <dsp:txXfrm>
        <a:off x="59151" y="60986"/>
        <a:ext cx="2094357" cy="1093404"/>
      </dsp:txXfrm>
    </dsp:sp>
    <dsp:sp modelId="{55B39E1D-0D61-41A6-ADC5-183321A0CC61}">
      <dsp:nvSpPr>
        <dsp:cNvPr id="0" name=""/>
        <dsp:cNvSpPr/>
      </dsp:nvSpPr>
      <dsp:spPr>
        <a:xfrm rot="5400000">
          <a:off x="5398569" y="-944719"/>
          <a:ext cx="1207838" cy="5649401"/>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44525">
            <a:lnSpc>
              <a:spcPct val="90000"/>
            </a:lnSpc>
            <a:spcBef>
              <a:spcPct val="0"/>
            </a:spcBef>
            <a:spcAft>
              <a:spcPct val="15000"/>
            </a:spcAft>
            <a:buChar char="•"/>
          </a:pPr>
          <a:r>
            <a:rPr lang="es-MX" sz="1450" kern="1200" dirty="0">
              <a:latin typeface="Trebuchet MS" panose="020B0603020202020204" pitchFamily="34" charset="0"/>
            </a:rPr>
            <a:t>Es la unidad responsable de la administración de documentos cuya consulta es </a:t>
          </a:r>
          <a:r>
            <a:rPr lang="es-MX" sz="1450" i="1" kern="1200" dirty="0">
              <a:latin typeface="Trebuchet MS" panose="020B0603020202020204" pitchFamily="34" charset="0"/>
            </a:rPr>
            <a:t>esporádica</a:t>
          </a:r>
          <a:r>
            <a:rPr lang="es-MX" sz="1450" kern="1200" dirty="0">
              <a:latin typeface="Trebuchet MS" panose="020B0603020202020204" pitchFamily="34" charset="0"/>
            </a:rPr>
            <a:t> por parte de las dependencias, y que permanecerán en el hasta su destino final. </a:t>
          </a:r>
          <a:r>
            <a:rPr lang="es-MX" sz="1450" b="1" i="0" kern="1200" dirty="0">
              <a:solidFill>
                <a:srgbClr val="7030A0"/>
              </a:solidFill>
              <a:latin typeface="Trebuchet MS" panose="020B0603020202020204" pitchFamily="34" charset="0"/>
            </a:rPr>
            <a:t>Etapa </a:t>
          </a:r>
          <a:r>
            <a:rPr lang="es-MX" sz="1450" b="1" i="0" kern="1200" dirty="0" err="1">
              <a:solidFill>
                <a:srgbClr val="7030A0"/>
              </a:solidFill>
              <a:latin typeface="Trebuchet MS" panose="020B0603020202020204" pitchFamily="34" charset="0"/>
            </a:rPr>
            <a:t>Semi</a:t>
          </a:r>
          <a:r>
            <a:rPr lang="es-MX" sz="1450" b="1" i="0" kern="1200" dirty="0">
              <a:solidFill>
                <a:srgbClr val="7030A0"/>
              </a:solidFill>
              <a:latin typeface="Trebuchet MS" panose="020B0603020202020204" pitchFamily="34" charset="0"/>
            </a:rPr>
            <a:t>-Activa.</a:t>
          </a:r>
          <a:endParaRPr lang="es-ES" sz="1450" kern="1200" dirty="0">
            <a:latin typeface="Trebuchet MS" panose="020B0603020202020204" pitchFamily="34" charset="0"/>
          </a:endParaRPr>
        </a:p>
        <a:p>
          <a:pPr marL="114300" lvl="1" indent="-114300" algn="just" defTabSz="644525">
            <a:lnSpc>
              <a:spcPct val="90000"/>
            </a:lnSpc>
            <a:spcBef>
              <a:spcPct val="0"/>
            </a:spcBef>
            <a:spcAft>
              <a:spcPct val="15000"/>
            </a:spcAft>
            <a:buChar char="•"/>
          </a:pPr>
          <a:r>
            <a:rPr lang="es-MX" sz="1450" kern="1200" dirty="0">
              <a:latin typeface="Trebuchet MS" panose="020B0603020202020204" pitchFamily="34" charset="0"/>
            </a:rPr>
            <a:t>Según sea el caso, se procederá a su baja y/o destrucción.</a:t>
          </a:r>
          <a:endParaRPr lang="es-ES" sz="1450" kern="1200" dirty="0">
            <a:latin typeface="Trebuchet MS" panose="020B0603020202020204" pitchFamily="34" charset="0"/>
          </a:endParaRPr>
        </a:p>
      </dsp:txBody>
      <dsp:txXfrm rot="-5400000">
        <a:off x="3177788" y="1335024"/>
        <a:ext cx="5590439" cy="1089914"/>
      </dsp:txXfrm>
    </dsp:sp>
    <dsp:sp modelId="{5AA43C13-6360-4B3D-BEDA-D455ED63A989}">
      <dsp:nvSpPr>
        <dsp:cNvPr id="0" name=""/>
        <dsp:cNvSpPr/>
      </dsp:nvSpPr>
      <dsp:spPr>
        <a:xfrm>
          <a:off x="0" y="1274127"/>
          <a:ext cx="3177788" cy="121170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MX" sz="3000" kern="1200" dirty="0">
              <a:latin typeface="Trebuchet MS" panose="020B0603020202020204" pitchFamily="34" charset="0"/>
            </a:rPr>
            <a:t>Archivo de Concentración.</a:t>
          </a:r>
          <a:endParaRPr lang="es-ES" sz="3000" kern="1200" dirty="0">
            <a:latin typeface="Trebuchet MS" panose="020B0603020202020204" pitchFamily="34" charset="0"/>
          </a:endParaRPr>
        </a:p>
      </dsp:txBody>
      <dsp:txXfrm>
        <a:off x="59151" y="1333278"/>
        <a:ext cx="3059486" cy="1093404"/>
      </dsp:txXfrm>
    </dsp:sp>
    <dsp:sp modelId="{3B442A49-B2CC-4E2F-BF49-30FFF752BFBB}">
      <dsp:nvSpPr>
        <dsp:cNvPr id="0" name=""/>
        <dsp:cNvSpPr/>
      </dsp:nvSpPr>
      <dsp:spPr>
        <a:xfrm rot="5400000">
          <a:off x="5058812" y="-40912"/>
          <a:ext cx="1147146" cy="6386369"/>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a:latin typeface="Trebuchet MS" panose="020B0603020202020204" pitchFamily="34" charset="0"/>
            </a:rPr>
            <a:t>Es la unidad responsable de organizar, conservar, administrar, describir y divulgar la memoria documental institucional. </a:t>
          </a:r>
          <a:r>
            <a:rPr lang="es-MX" sz="1600" b="1" i="0" kern="1200" dirty="0">
              <a:solidFill>
                <a:srgbClr val="7030A0"/>
              </a:solidFill>
              <a:latin typeface="Trebuchet MS" panose="020B0603020202020204" pitchFamily="34" charset="0"/>
            </a:rPr>
            <a:t>Etapa Inactiva.</a:t>
          </a:r>
          <a:endParaRPr lang="es-ES" sz="160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s-MX" sz="1600" kern="1200" dirty="0">
              <a:latin typeface="Trebuchet MS" panose="020B0603020202020204" pitchFamily="34" charset="0"/>
            </a:rPr>
            <a:t>Los expedientes se conservan </a:t>
          </a:r>
          <a:r>
            <a:rPr lang="es-MX" sz="1600" i="1" kern="1200" dirty="0">
              <a:latin typeface="Trebuchet MS" panose="020B0603020202020204" pitchFamily="34" charset="0"/>
            </a:rPr>
            <a:t>indefinidamente</a:t>
          </a:r>
          <a:r>
            <a:rPr lang="es-MX" sz="1600" kern="1200" dirty="0">
              <a:latin typeface="Trebuchet MS" panose="020B0603020202020204" pitchFamily="34" charset="0"/>
            </a:rPr>
            <a:t>.</a:t>
          </a:r>
          <a:endParaRPr lang="es-ES" sz="1600" kern="1200" dirty="0">
            <a:latin typeface="Trebuchet MS" panose="020B0603020202020204" pitchFamily="34" charset="0"/>
          </a:endParaRPr>
        </a:p>
      </dsp:txBody>
      <dsp:txXfrm rot="-5400000">
        <a:off x="2439201" y="2634698"/>
        <a:ext cx="6330370" cy="1035148"/>
      </dsp:txXfrm>
    </dsp:sp>
    <dsp:sp modelId="{4DEAE952-6A12-4683-A6FF-ED909BE79864}">
      <dsp:nvSpPr>
        <dsp:cNvPr id="0" name=""/>
        <dsp:cNvSpPr/>
      </dsp:nvSpPr>
      <dsp:spPr>
        <a:xfrm>
          <a:off x="0" y="2546419"/>
          <a:ext cx="2439200" cy="121170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MX" sz="3000" kern="1200" dirty="0">
              <a:latin typeface="Trebuchet MS" panose="020B0603020202020204" pitchFamily="34" charset="0"/>
            </a:rPr>
            <a:t>Archivo Histórico.</a:t>
          </a:r>
          <a:endParaRPr lang="es-ES" sz="3000" kern="1200" dirty="0">
            <a:latin typeface="Trebuchet MS" panose="020B0603020202020204" pitchFamily="34" charset="0"/>
          </a:endParaRPr>
        </a:p>
      </dsp:txBody>
      <dsp:txXfrm>
        <a:off x="59151" y="2605570"/>
        <a:ext cx="2320898" cy="1093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F2F1-4FBA-4906-86F2-595735A53E88}">
      <dsp:nvSpPr>
        <dsp:cNvPr id="0" name=""/>
        <dsp:cNvSpPr/>
      </dsp:nvSpPr>
      <dsp:spPr>
        <a:xfrm rot="16200000">
          <a:off x="-530451"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s-MX" sz="2000" kern="1200" dirty="0">
              <a:solidFill>
                <a:schemeClr val="accent1">
                  <a:lumMod val="50000"/>
                </a:schemeClr>
              </a:solidFill>
              <a:latin typeface="Trebuchet MS" panose="020B0603020202020204" pitchFamily="34" charset="0"/>
            </a:rPr>
            <a:t>ORGÁNICO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1">
                  <a:lumMod val="50000"/>
                </a:schemeClr>
              </a:solidFill>
              <a:latin typeface="Trebuchet MS" panose="020B0603020202020204" pitchFamily="34" charset="0"/>
            </a:rPr>
            <a:t>Área que produce, o de donde proceden los documentos, interna o externa.</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accent1">
                  <a:lumMod val="50000"/>
                </a:schemeClr>
              </a:solidFill>
              <a:latin typeface="Trebuchet MS" panose="020B0603020202020204" pitchFamily="34" charset="0"/>
            </a:rPr>
            <a:t>Por Organigrama.</a:t>
          </a:r>
        </a:p>
      </dsp:txBody>
      <dsp:txXfrm rot="5400000">
        <a:off x="5314" y="712660"/>
        <a:ext cx="2491774" cy="2137982"/>
      </dsp:txXfrm>
    </dsp:sp>
    <dsp:sp modelId="{1F2A09BE-FF09-4A82-A955-22321D55E483}">
      <dsp:nvSpPr>
        <dsp:cNvPr id="0" name=""/>
        <dsp:cNvSpPr/>
      </dsp:nvSpPr>
      <dsp:spPr>
        <a:xfrm rot="16200000">
          <a:off x="1970667"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s-MX" sz="2000" kern="1200" dirty="0">
              <a:solidFill>
                <a:schemeClr val="accent1">
                  <a:lumMod val="50000"/>
                </a:schemeClr>
              </a:solidFill>
              <a:latin typeface="Trebuchet MS" panose="020B0603020202020204" pitchFamily="34" charset="0"/>
            </a:rPr>
            <a:t>FUNCIONAL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1">
                  <a:lumMod val="50000"/>
                </a:schemeClr>
              </a:solidFill>
              <a:latin typeface="Trebuchet MS" panose="020B0603020202020204" pitchFamily="34" charset="0"/>
            </a:rPr>
            <a:t>Relativo a determinada función y trámite que lleva a cabo en el área generadora.</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accent1">
                  <a:lumMod val="50000"/>
                </a:schemeClr>
              </a:solidFill>
              <a:latin typeface="Trebuchet MS" panose="020B0603020202020204" pitchFamily="34" charset="0"/>
            </a:rPr>
            <a:t>Por Manuales de funciones.</a:t>
          </a:r>
        </a:p>
      </dsp:txBody>
      <dsp:txXfrm rot="5400000">
        <a:off x="2506432" y="712660"/>
        <a:ext cx="2491774" cy="2137982"/>
      </dsp:txXfrm>
    </dsp:sp>
    <dsp:sp modelId="{84413A29-A937-4CAA-AEEA-31C964194144}">
      <dsp:nvSpPr>
        <dsp:cNvPr id="0" name=""/>
        <dsp:cNvSpPr/>
      </dsp:nvSpPr>
      <dsp:spPr>
        <a:xfrm rot="16200000">
          <a:off x="4471786"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s-MX" sz="2000" kern="1200" dirty="0">
              <a:solidFill>
                <a:schemeClr val="accent1">
                  <a:lumMod val="50000"/>
                </a:schemeClr>
              </a:solidFill>
              <a:latin typeface="Trebuchet MS" panose="020B0603020202020204" pitchFamily="34" charset="0"/>
            </a:rPr>
            <a:t>ASUNTO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1">
                  <a:lumMod val="50000"/>
                </a:schemeClr>
              </a:solidFill>
              <a:latin typeface="Trebuchet MS" panose="020B0603020202020204" pitchFamily="34" charset="0"/>
            </a:rPr>
            <a:t>Actividad concreta de cada función.</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1">
                  <a:lumMod val="50000"/>
                </a:schemeClr>
              </a:solidFill>
              <a:latin typeface="Trebuchet MS" panose="020B0603020202020204" pitchFamily="34" charset="0"/>
            </a:rPr>
            <a:t>Por M</a:t>
          </a:r>
          <a:r>
            <a:rPr lang="es-ES" sz="1600" kern="1200" dirty="0">
              <a:solidFill>
                <a:schemeClr val="accent1">
                  <a:lumMod val="50000"/>
                </a:schemeClr>
              </a:solidFill>
              <a:latin typeface="Trebuchet MS" panose="020B0603020202020204" pitchFamily="34" charset="0"/>
            </a:rPr>
            <a:t>anuales de procesos y </a:t>
          </a:r>
          <a:r>
            <a:rPr lang="es-MX" sz="1600" kern="1200" dirty="0">
              <a:solidFill>
                <a:schemeClr val="accent1">
                  <a:lumMod val="50000"/>
                </a:schemeClr>
              </a:solidFill>
              <a:latin typeface="Trebuchet MS" panose="020B0603020202020204" pitchFamily="34" charset="0"/>
            </a:rPr>
            <a:t>procedimientos y la práctica diaria. </a:t>
          </a:r>
          <a:endParaRPr lang="es-ES" sz="1600" kern="1200" dirty="0">
            <a:solidFill>
              <a:schemeClr val="accent1">
                <a:lumMod val="50000"/>
              </a:schemeClr>
            </a:solidFill>
            <a:latin typeface="Trebuchet MS" panose="020B0603020202020204" pitchFamily="34" charset="0"/>
          </a:endParaRPr>
        </a:p>
      </dsp:txBody>
      <dsp:txXfrm rot="5400000">
        <a:off x="5007551" y="712660"/>
        <a:ext cx="2491774" cy="2137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867C9-5E6F-4E6D-8DCF-A34B0337D127}">
      <dsp:nvSpPr>
        <dsp:cNvPr id="0" name=""/>
        <dsp:cNvSpPr/>
      </dsp:nvSpPr>
      <dsp:spPr>
        <a:xfrm>
          <a:off x="8545" y="577591"/>
          <a:ext cx="3606026" cy="1912939"/>
        </a:xfrm>
        <a:prstGeom prst="roundRect">
          <a:avLst>
            <a:gd name="adj" fmla="val 5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s-ES" sz="3600" kern="1200" dirty="0"/>
            <a:t>(4)</a:t>
          </a:r>
        </a:p>
      </dsp:txBody>
      <dsp:txXfrm rot="16200000">
        <a:off x="-415156" y="1001294"/>
        <a:ext cx="1568610" cy="721205"/>
      </dsp:txXfrm>
    </dsp:sp>
    <dsp:sp modelId="{49F1416B-75B1-4EEE-BBF9-FB0A9F7C1AC3}">
      <dsp:nvSpPr>
        <dsp:cNvPr id="0" name=""/>
        <dsp:cNvSpPr/>
      </dsp:nvSpPr>
      <dsp:spPr>
        <a:xfrm>
          <a:off x="515184" y="577591"/>
          <a:ext cx="2686490" cy="191293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just" defTabSz="488950">
            <a:lnSpc>
              <a:spcPct val="90000"/>
            </a:lnSpc>
            <a:spcBef>
              <a:spcPct val="0"/>
            </a:spcBef>
            <a:spcAft>
              <a:spcPct val="35000"/>
            </a:spcAft>
            <a:buNone/>
          </a:pPr>
          <a:endParaRPr lang="es-ES" sz="1100" kern="1200" dirty="0"/>
        </a:p>
        <a:p>
          <a:pPr marL="0" lvl="0" indent="0" algn="just"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El número de expediente, este puede ser: un número progresivo natural, el número de boleta de los alumnos o el número de empleado de los trabajadores.</a:t>
          </a:r>
          <a:endParaRPr lang="es-ES" sz="1800" kern="1200" dirty="0"/>
        </a:p>
      </dsp:txBody>
      <dsp:txXfrm>
        <a:off x="515184" y="577591"/>
        <a:ext cx="2686490" cy="1912939"/>
      </dsp:txXfrm>
    </dsp:sp>
    <dsp:sp modelId="{87B60187-8D9F-4C23-80DA-559C105AFA6E}">
      <dsp:nvSpPr>
        <dsp:cNvPr id="0" name=""/>
        <dsp:cNvSpPr/>
      </dsp:nvSpPr>
      <dsp:spPr>
        <a:xfrm>
          <a:off x="3630437" y="577591"/>
          <a:ext cx="5122164" cy="2040236"/>
        </a:xfrm>
        <a:prstGeom prst="roundRect">
          <a:avLst>
            <a:gd name="adj" fmla="val 5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s-ES" sz="3600" kern="1200" dirty="0"/>
            <a:t>(5)</a:t>
          </a:r>
        </a:p>
      </dsp:txBody>
      <dsp:txXfrm rot="16200000">
        <a:off x="3306156" y="901872"/>
        <a:ext cx="1672994" cy="1024432"/>
      </dsp:txXfrm>
    </dsp:sp>
    <dsp:sp modelId="{18731CD0-63A9-4135-9437-355CB33C0C91}">
      <dsp:nvSpPr>
        <dsp:cNvPr id="0" name=""/>
        <dsp:cNvSpPr/>
      </dsp:nvSpPr>
      <dsp:spPr>
        <a:xfrm rot="5400000">
          <a:off x="3583429" y="1194135"/>
          <a:ext cx="114005" cy="96972"/>
        </a:xfrm>
        <a:prstGeom prst="flowChartExtra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A195C-51CF-4E75-8AEC-DD77A56ABA39}">
      <dsp:nvSpPr>
        <dsp:cNvPr id="0" name=""/>
        <dsp:cNvSpPr/>
      </dsp:nvSpPr>
      <dsp:spPr>
        <a:xfrm>
          <a:off x="4330383" y="577591"/>
          <a:ext cx="3816012" cy="20402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s-MX" sz="1400" kern="1200" dirty="0">
            <a:latin typeface="Arial" panose="020B0604020202020204" pitchFamily="34" charset="0"/>
            <a:cs typeface="Arial" panose="020B0604020202020204" pitchFamily="34" charset="0"/>
          </a:endParaRPr>
        </a:p>
        <a:p>
          <a:pPr marL="0" lvl="0" indent="0" algn="just" defTabSz="6223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El legajo se utiliza únicamente cuando la documentación en un folder o carpeta excede la capacidad de estos y se requiere emplear mas de un folder o carpeta para el mismo asunto se anota con número Romano.</a:t>
          </a:r>
          <a:endParaRPr lang="es-ES" sz="1600" kern="1200" dirty="0">
            <a:latin typeface="Arial" panose="020B0604020202020204" pitchFamily="34" charset="0"/>
            <a:cs typeface="Arial" panose="020B0604020202020204" pitchFamily="34" charset="0"/>
          </a:endParaRPr>
        </a:p>
      </dsp:txBody>
      <dsp:txXfrm>
        <a:off x="4330383" y="577591"/>
        <a:ext cx="3816012" cy="2040236"/>
      </dsp:txXfrm>
    </dsp:sp>
    <dsp:sp modelId="{9E2A1EBF-929B-4D0C-86DF-5C17B4246867}">
      <dsp:nvSpPr>
        <dsp:cNvPr id="0" name=""/>
        <dsp:cNvSpPr/>
      </dsp:nvSpPr>
      <dsp:spPr>
        <a:xfrm rot="5400000">
          <a:off x="8781991" y="1153512"/>
          <a:ext cx="1374461" cy="1419778"/>
        </a:xfrm>
        <a:prstGeom prst="roundRect">
          <a:avLst>
            <a:gd name="adj" fmla="val 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l"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(6) </a:t>
          </a:r>
          <a:r>
            <a:rPr lang="es-ES" sz="1200" kern="1200" dirty="0">
              <a:latin typeface="Arial" panose="020B0604020202020204" pitchFamily="34" charset="0"/>
              <a:cs typeface="Arial" panose="020B0604020202020204" pitchFamily="34" charset="0"/>
            </a:rPr>
            <a:t>AÑO DEL EXPEDIENTE</a:t>
          </a:r>
        </a:p>
      </dsp:txBody>
      <dsp:txXfrm rot="-5400000">
        <a:off x="9014892" y="1176171"/>
        <a:ext cx="1164218" cy="274892"/>
      </dsp:txXfrm>
    </dsp:sp>
    <dsp:sp modelId="{F2273FF0-508A-4E2B-8192-42CF856FEB80}">
      <dsp:nvSpPr>
        <dsp:cNvPr id="0" name=""/>
        <dsp:cNvSpPr/>
      </dsp:nvSpPr>
      <dsp:spPr>
        <a:xfrm rot="5400000">
          <a:off x="8728221" y="1194135"/>
          <a:ext cx="114005" cy="96972"/>
        </a:xfrm>
        <a:prstGeom prst="flowChartExtract">
          <a:avLst/>
        </a:prstGeom>
        <a:solidFill>
          <a:schemeClr val="lt1">
            <a:hueOff val="0"/>
            <a:satOff val="0"/>
            <a:lumOff val="0"/>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B07F2-0A76-42FD-91C2-C588D420D32D}">
      <dsp:nvSpPr>
        <dsp:cNvPr id="0" name=""/>
        <dsp:cNvSpPr/>
      </dsp:nvSpPr>
      <dsp:spPr>
        <a:xfrm>
          <a:off x="4281" y="530344"/>
          <a:ext cx="3827370" cy="1236408"/>
        </a:xfrm>
        <a:prstGeom prst="roundRect">
          <a:avLst>
            <a:gd name="adj" fmla="val 5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s-ES" sz="3100" kern="1200" dirty="0"/>
            <a:t>(I)</a:t>
          </a:r>
        </a:p>
      </dsp:txBody>
      <dsp:txXfrm rot="16200000">
        <a:off x="-119908" y="654534"/>
        <a:ext cx="1013854" cy="765474"/>
      </dsp:txXfrm>
    </dsp:sp>
    <dsp:sp modelId="{6F0F07A5-6B86-451B-AE4E-C309066ADDE1}">
      <dsp:nvSpPr>
        <dsp:cNvPr id="0" name=""/>
        <dsp:cNvSpPr/>
      </dsp:nvSpPr>
      <dsp:spPr>
        <a:xfrm>
          <a:off x="595473" y="530344"/>
          <a:ext cx="2851390" cy="12364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just"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Fondo de la colección documental, en este caso el fondo es el Tecnológico Nacional de México (</a:t>
          </a:r>
          <a:r>
            <a:rPr lang="es-MX" sz="1800" kern="1200" dirty="0" err="1">
              <a:latin typeface="Arial" panose="020B0604020202020204" pitchFamily="34" charset="0"/>
              <a:cs typeface="Arial" panose="020B0604020202020204" pitchFamily="34" charset="0"/>
            </a:rPr>
            <a:t>TNM</a:t>
          </a:r>
          <a:r>
            <a:rPr lang="es-MX" sz="1800" kern="1200" dirty="0">
              <a:latin typeface="Arial" panose="020B0604020202020204" pitchFamily="34" charset="0"/>
              <a:cs typeface="Arial" panose="020B0604020202020204" pitchFamily="34" charset="0"/>
            </a:rPr>
            <a:t>).</a:t>
          </a:r>
          <a:endParaRPr lang="es-ES" sz="1800" kern="1200" dirty="0">
            <a:latin typeface="Arial" panose="020B0604020202020204" pitchFamily="34" charset="0"/>
            <a:cs typeface="Arial" panose="020B0604020202020204" pitchFamily="34" charset="0"/>
          </a:endParaRPr>
        </a:p>
      </dsp:txBody>
      <dsp:txXfrm>
        <a:off x="595473" y="530344"/>
        <a:ext cx="2851390" cy="1236408"/>
      </dsp:txXfrm>
    </dsp:sp>
    <dsp:sp modelId="{5DE31A71-C96C-4E93-99F9-9053F939D2D6}">
      <dsp:nvSpPr>
        <dsp:cNvPr id="0" name=""/>
        <dsp:cNvSpPr/>
      </dsp:nvSpPr>
      <dsp:spPr>
        <a:xfrm>
          <a:off x="3881473" y="530344"/>
          <a:ext cx="3056045" cy="1337361"/>
        </a:xfrm>
        <a:prstGeom prst="roundRect">
          <a:avLst>
            <a:gd name="adj" fmla="val 5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s-ES" sz="3100" kern="1200" dirty="0"/>
            <a:t>(2)</a:t>
          </a:r>
        </a:p>
      </dsp:txBody>
      <dsp:txXfrm rot="16200000">
        <a:off x="3638760" y="773058"/>
        <a:ext cx="1096636" cy="611209"/>
      </dsp:txXfrm>
    </dsp:sp>
    <dsp:sp modelId="{6DBCA8DD-DF73-4E9B-8B83-050272340B19}">
      <dsp:nvSpPr>
        <dsp:cNvPr id="0" name=""/>
        <dsp:cNvSpPr/>
      </dsp:nvSpPr>
      <dsp:spPr>
        <a:xfrm rot="5400000">
          <a:off x="3763114" y="1887473"/>
          <a:ext cx="250952" cy="213521"/>
        </a:xfrm>
        <a:prstGeom prst="flowChartExtra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CB7E4-08B8-4911-BF2F-BAB21CB9B2EA}">
      <dsp:nvSpPr>
        <dsp:cNvPr id="0" name=""/>
        <dsp:cNvSpPr/>
      </dsp:nvSpPr>
      <dsp:spPr>
        <a:xfrm>
          <a:off x="4374321" y="530344"/>
          <a:ext cx="2276754" cy="13373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La Clave programática de la unidad y/o área en donde se encuentra el archivo.</a:t>
          </a:r>
          <a:endParaRPr lang="es-ES" sz="1800" kern="1200" dirty="0">
            <a:latin typeface="Arial" panose="020B0604020202020204" pitchFamily="34" charset="0"/>
            <a:cs typeface="Arial" panose="020B0604020202020204" pitchFamily="34" charset="0"/>
          </a:endParaRPr>
        </a:p>
      </dsp:txBody>
      <dsp:txXfrm>
        <a:off x="4374321" y="530344"/>
        <a:ext cx="2276754" cy="1337361"/>
      </dsp:txXfrm>
    </dsp:sp>
    <dsp:sp modelId="{1226043D-A30A-44EF-B5EF-FF6ABCDC82F6}">
      <dsp:nvSpPr>
        <dsp:cNvPr id="0" name=""/>
        <dsp:cNvSpPr/>
      </dsp:nvSpPr>
      <dsp:spPr>
        <a:xfrm>
          <a:off x="6991622" y="530344"/>
          <a:ext cx="2629757" cy="1708170"/>
        </a:xfrm>
        <a:prstGeom prst="roundRect">
          <a:avLst>
            <a:gd name="adj" fmla="val 5000"/>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ES" sz="3000" kern="1200" dirty="0"/>
            <a:t>(3)</a:t>
          </a:r>
        </a:p>
      </dsp:txBody>
      <dsp:txXfrm rot="16200000">
        <a:off x="6554248" y="967718"/>
        <a:ext cx="1400700" cy="525951"/>
      </dsp:txXfrm>
    </dsp:sp>
    <dsp:sp modelId="{5702DD84-B13C-4BB7-AB9E-A960B43F44F6}">
      <dsp:nvSpPr>
        <dsp:cNvPr id="0" name=""/>
        <dsp:cNvSpPr/>
      </dsp:nvSpPr>
      <dsp:spPr>
        <a:xfrm rot="5400000">
          <a:off x="6868981" y="1887473"/>
          <a:ext cx="250952" cy="213521"/>
        </a:xfrm>
        <a:prstGeom prst="flowChartExtract">
          <a:avLst/>
        </a:prstGeom>
        <a:solidFill>
          <a:schemeClr val="lt1">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 modelId="{9E607DA1-854D-48C6-B74A-F7807D55EDFB}">
      <dsp:nvSpPr>
        <dsp:cNvPr id="0" name=""/>
        <dsp:cNvSpPr/>
      </dsp:nvSpPr>
      <dsp:spPr>
        <a:xfrm>
          <a:off x="7430118" y="530344"/>
          <a:ext cx="1959169" cy="170817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El código archivístico integrado por dos partes, la sección y la serie documental.</a:t>
          </a:r>
          <a:endParaRPr lang="es-ES" sz="1800" kern="1200" dirty="0">
            <a:latin typeface="Arial" panose="020B0604020202020204" pitchFamily="34" charset="0"/>
            <a:cs typeface="Arial" panose="020B0604020202020204" pitchFamily="34" charset="0"/>
          </a:endParaRPr>
        </a:p>
      </dsp:txBody>
      <dsp:txXfrm>
        <a:off x="7430118" y="530344"/>
        <a:ext cx="1959169" cy="1708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84959-AF2B-4D27-9192-CCC0FB2CE063}">
      <dsp:nvSpPr>
        <dsp:cNvPr id="0" name=""/>
        <dsp:cNvSpPr/>
      </dsp:nvSpPr>
      <dsp:spPr>
        <a:xfrm rot="5400000">
          <a:off x="-155834" y="156551"/>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Vigencia</a:t>
          </a:r>
        </a:p>
      </dsp:txBody>
      <dsp:txXfrm rot="-5400000">
        <a:off x="2" y="364331"/>
        <a:ext cx="727229" cy="311670"/>
      </dsp:txXfrm>
    </dsp:sp>
    <dsp:sp modelId="{E835AEA2-D31B-422E-912B-15578EA16BBA}">
      <dsp:nvSpPr>
        <dsp:cNvPr id="0" name=""/>
        <dsp:cNvSpPr/>
      </dsp:nvSpPr>
      <dsp:spPr>
        <a:xfrm rot="5400000">
          <a:off x="2640996" y="-1913050"/>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Cumplir con la vigencia en el archivo de Trámite</a:t>
          </a:r>
        </a:p>
      </dsp:txBody>
      <dsp:txXfrm rot="-5400000">
        <a:off x="727230" y="33681"/>
        <a:ext cx="4469853" cy="609354"/>
      </dsp:txXfrm>
    </dsp:sp>
    <dsp:sp modelId="{26CF88FF-DC69-4424-BBD7-8F5F244A05E9}">
      <dsp:nvSpPr>
        <dsp:cNvPr id="0" name=""/>
        <dsp:cNvSpPr/>
      </dsp:nvSpPr>
      <dsp:spPr>
        <a:xfrm rot="5400000">
          <a:off x="-155834" y="989862"/>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Expurgo</a:t>
          </a:r>
        </a:p>
      </dsp:txBody>
      <dsp:txXfrm rot="-5400000">
        <a:off x="2" y="1197642"/>
        <a:ext cx="727229" cy="311670"/>
      </dsp:txXfrm>
    </dsp:sp>
    <dsp:sp modelId="{3548238D-A8C8-4EAD-838A-36F6DA4FD470}">
      <dsp:nvSpPr>
        <dsp:cNvPr id="0" name=""/>
        <dsp:cNvSpPr/>
      </dsp:nvSpPr>
      <dsp:spPr>
        <a:xfrm rot="5400000">
          <a:off x="2640996" y="-1131067"/>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Realizar expurgo de los documentos, sea carpeta o folder</a:t>
          </a:r>
        </a:p>
      </dsp:txBody>
      <dsp:txXfrm rot="-5400000">
        <a:off x="727230" y="815664"/>
        <a:ext cx="4469853" cy="609354"/>
      </dsp:txXfrm>
    </dsp:sp>
    <dsp:sp modelId="{C28282F6-D976-4D79-9735-DCE4178D0BA3}">
      <dsp:nvSpPr>
        <dsp:cNvPr id="0" name=""/>
        <dsp:cNvSpPr/>
      </dsp:nvSpPr>
      <dsp:spPr>
        <a:xfrm rot="5400000">
          <a:off x="-155834" y="1823173"/>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Organizar</a:t>
          </a:r>
        </a:p>
      </dsp:txBody>
      <dsp:txXfrm rot="-5400000">
        <a:off x="2" y="2030953"/>
        <a:ext cx="727229" cy="311670"/>
      </dsp:txXfrm>
    </dsp:sp>
    <dsp:sp modelId="{F3C413CB-3F8C-4D13-851D-5846A4095251}">
      <dsp:nvSpPr>
        <dsp:cNvPr id="0" name=""/>
        <dsp:cNvSpPr/>
      </dsp:nvSpPr>
      <dsp:spPr>
        <a:xfrm rot="5400000">
          <a:off x="2640996" y="-246428"/>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Si la información se encuentra en carpeta, se guardará en sobre</a:t>
          </a:r>
        </a:p>
      </dsp:txBody>
      <dsp:txXfrm rot="-5400000">
        <a:off x="727230" y="1700303"/>
        <a:ext cx="4469853" cy="609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1DF77-1ED3-4E79-A6EA-5CDD79EF6089}">
      <dsp:nvSpPr>
        <dsp:cNvPr id="0" name=""/>
        <dsp:cNvSpPr/>
      </dsp:nvSpPr>
      <dsp:spPr>
        <a:xfrm rot="5400000">
          <a:off x="-149942" y="151481"/>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Clasificación</a:t>
          </a:r>
        </a:p>
      </dsp:txBody>
      <dsp:txXfrm rot="-5400000">
        <a:off x="1" y="351403"/>
        <a:ext cx="699730" cy="299885"/>
      </dsp:txXfrm>
    </dsp:sp>
    <dsp:sp modelId="{66A19303-1EFD-4843-844D-1B1601495142}">
      <dsp:nvSpPr>
        <dsp:cNvPr id="0" name=""/>
        <dsp:cNvSpPr/>
      </dsp:nvSpPr>
      <dsp:spPr>
        <a:xfrm rot="5400000">
          <a:off x="2628490" y="-1927220"/>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t>Etiquetar folder o sobre con Fórmula clasificadora, Nombre del expediente y año.</a:t>
          </a:r>
        </a:p>
      </dsp:txBody>
      <dsp:txXfrm rot="-5400000">
        <a:off x="699731" y="33257"/>
        <a:ext cx="4475551" cy="586314"/>
      </dsp:txXfrm>
    </dsp:sp>
    <dsp:sp modelId="{71208216-0E6A-465B-86F5-10C82BE1C52B}">
      <dsp:nvSpPr>
        <dsp:cNvPr id="0" name=""/>
        <dsp:cNvSpPr/>
      </dsp:nvSpPr>
      <dsp:spPr>
        <a:xfrm rot="5400000">
          <a:off x="-149942" y="944200"/>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Relacionar</a:t>
          </a:r>
        </a:p>
      </dsp:txBody>
      <dsp:txXfrm rot="-5400000">
        <a:off x="1" y="1144122"/>
        <a:ext cx="699730" cy="299885"/>
      </dsp:txXfrm>
    </dsp:sp>
    <dsp:sp modelId="{1265B8F6-0600-4B52-B1E2-EC5FFDF2C76F}">
      <dsp:nvSpPr>
        <dsp:cNvPr id="0" name=""/>
        <dsp:cNvSpPr/>
      </dsp:nvSpPr>
      <dsp:spPr>
        <a:xfrm rot="5400000">
          <a:off x="2628490" y="-1134501"/>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t>Llenar cajas con los expedientes y llenar el formato de Inventario de Transferencia Primaria.</a:t>
          </a:r>
        </a:p>
      </dsp:txBody>
      <dsp:txXfrm rot="-5400000">
        <a:off x="699731" y="825976"/>
        <a:ext cx="4475551" cy="586314"/>
      </dsp:txXfrm>
    </dsp:sp>
    <dsp:sp modelId="{8CC7EFAB-FC6D-43D1-A6D5-5AE84C24A930}">
      <dsp:nvSpPr>
        <dsp:cNvPr id="0" name=""/>
        <dsp:cNvSpPr/>
      </dsp:nvSpPr>
      <dsp:spPr>
        <a:xfrm rot="5400000">
          <a:off x="-149942" y="1736920"/>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Completar</a:t>
          </a:r>
        </a:p>
      </dsp:txBody>
      <dsp:txXfrm rot="-5400000">
        <a:off x="1" y="1936842"/>
        <a:ext cx="699730" cy="299885"/>
      </dsp:txXfrm>
    </dsp:sp>
    <dsp:sp modelId="{97F2D7C7-15BF-4CD5-9B45-B325A273BE4B}">
      <dsp:nvSpPr>
        <dsp:cNvPr id="0" name=""/>
        <dsp:cNvSpPr/>
      </dsp:nvSpPr>
      <dsp:spPr>
        <a:xfrm rot="5400000">
          <a:off x="2628490" y="-341781"/>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t>La caja debe de estar completa, es decir, no se deben de dejar espacios.</a:t>
          </a:r>
        </a:p>
      </dsp:txBody>
      <dsp:txXfrm rot="-5400000">
        <a:off x="699731" y="1618696"/>
        <a:ext cx="4475551" cy="586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FB208-9DE0-463A-AD8E-C198282EB5C7}">
      <dsp:nvSpPr>
        <dsp:cNvPr id="0" name=""/>
        <dsp:cNvSpPr/>
      </dsp:nvSpPr>
      <dsp:spPr>
        <a:xfrm rot="5400000">
          <a:off x="1380631" y="1251441"/>
          <a:ext cx="1236500" cy="1407712"/>
        </a:xfrm>
        <a:prstGeom prst="bentUpArrow">
          <a:avLst>
            <a:gd name="adj1" fmla="val 32840"/>
            <a:gd name="adj2" fmla="val 25000"/>
            <a:gd name="adj3" fmla="val 35780"/>
          </a:avLst>
        </a:prstGeom>
        <a:blipFill>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E86274E-5492-4324-9515-D69D107C1E7C}">
      <dsp:nvSpPr>
        <dsp:cNvPr id="0" name=""/>
        <dsp:cNvSpPr/>
      </dsp:nvSpPr>
      <dsp:spPr>
        <a:xfrm>
          <a:off x="837261" y="562577"/>
          <a:ext cx="2081539" cy="748611"/>
        </a:xfrm>
        <a:prstGeom prst="roundRect">
          <a:avLst>
            <a:gd name="adj" fmla="val 1667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Medium" panose="00000600000000000000" pitchFamily="2" charset="0"/>
            </a:rPr>
            <a:t>1. Se crea una carpeta con el nombre de la Unidad.</a:t>
          </a:r>
        </a:p>
      </dsp:txBody>
      <dsp:txXfrm>
        <a:off x="873812" y="599128"/>
        <a:ext cx="2008437" cy="675509"/>
      </dsp:txXfrm>
    </dsp:sp>
    <dsp:sp modelId="{1CD518B0-2475-46D8-92F5-9AD5B089D4C5}">
      <dsp:nvSpPr>
        <dsp:cNvPr id="0" name=""/>
        <dsp:cNvSpPr/>
      </dsp:nvSpPr>
      <dsp:spPr>
        <a:xfrm>
          <a:off x="3134573" y="19714"/>
          <a:ext cx="1513913" cy="1177619"/>
        </a:xfrm>
        <a:prstGeom prst="rect">
          <a:avLst/>
        </a:prstGeom>
        <a:noFill/>
        <a:ln>
          <a:noFill/>
        </a:ln>
        <a:effectLst/>
      </dsp:spPr>
      <dsp:style>
        <a:lnRef idx="0">
          <a:scrgbClr r="0" g="0" b="0"/>
        </a:lnRef>
        <a:fillRef idx="0">
          <a:scrgbClr r="0" g="0" b="0"/>
        </a:fillRef>
        <a:effectRef idx="0">
          <a:scrgbClr r="0" g="0" b="0"/>
        </a:effectRef>
        <a:fontRef idx="minor"/>
      </dsp:style>
    </dsp:sp>
    <dsp:sp modelId="{F9351ACA-FF6E-4D0E-8C83-19B8DBCEC967}">
      <dsp:nvSpPr>
        <dsp:cNvPr id="0" name=""/>
        <dsp:cNvSpPr/>
      </dsp:nvSpPr>
      <dsp:spPr>
        <a:xfrm rot="5400000">
          <a:off x="3249127" y="2888144"/>
          <a:ext cx="1236500" cy="1407712"/>
        </a:xfrm>
        <a:prstGeom prst="bentUpArrow">
          <a:avLst>
            <a:gd name="adj1" fmla="val 32840"/>
            <a:gd name="adj2" fmla="val 25000"/>
            <a:gd name="adj3" fmla="val 35780"/>
          </a:avLst>
        </a:prstGeom>
        <a:blipFill>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66F700-BC4D-43B5-A9CF-9B7FD0984F03}">
      <dsp:nvSpPr>
        <dsp:cNvPr id="0" name=""/>
        <dsp:cNvSpPr/>
      </dsp:nvSpPr>
      <dsp:spPr>
        <a:xfrm>
          <a:off x="2778851" y="1517458"/>
          <a:ext cx="2366897" cy="1457010"/>
        </a:xfrm>
        <a:prstGeom prst="roundRect">
          <a:avLst>
            <a:gd name="adj" fmla="val 1667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Medium" panose="00000600000000000000" pitchFamily="2" charset="0"/>
            </a:rPr>
            <a:t>2. Dentro de esta se crean carpetas con el Código de la Serie documental y el Nombre del Expediente Electrónico y número consecutivo cuando se repita el código.</a:t>
          </a:r>
        </a:p>
      </dsp:txBody>
      <dsp:txXfrm>
        <a:off x="2849989" y="1588596"/>
        <a:ext cx="2224621" cy="1314734"/>
      </dsp:txXfrm>
    </dsp:sp>
    <dsp:sp modelId="{72A56A41-49DB-454B-B5CB-DD466433D0C3}">
      <dsp:nvSpPr>
        <dsp:cNvPr id="0" name=""/>
        <dsp:cNvSpPr/>
      </dsp:nvSpPr>
      <dsp:spPr>
        <a:xfrm>
          <a:off x="5003069" y="1656417"/>
          <a:ext cx="1513913" cy="1177619"/>
        </a:xfrm>
        <a:prstGeom prst="rect">
          <a:avLst/>
        </a:prstGeom>
        <a:noFill/>
        <a:ln>
          <a:noFill/>
        </a:ln>
        <a:effectLst/>
      </dsp:spPr>
      <dsp:style>
        <a:lnRef idx="0">
          <a:scrgbClr r="0" g="0" b="0"/>
        </a:lnRef>
        <a:fillRef idx="0">
          <a:scrgbClr r="0" g="0" b="0"/>
        </a:fillRef>
        <a:effectRef idx="0">
          <a:scrgbClr r="0" g="0" b="0"/>
        </a:effectRef>
        <a:fontRef idx="minor"/>
      </dsp:style>
    </dsp:sp>
    <dsp:sp modelId="{84513D7E-BD73-4D63-B0E7-3D9C9E6E8101}">
      <dsp:nvSpPr>
        <dsp:cNvPr id="0" name=""/>
        <dsp:cNvSpPr/>
      </dsp:nvSpPr>
      <dsp:spPr>
        <a:xfrm>
          <a:off x="4504668" y="3154161"/>
          <a:ext cx="2081539" cy="1457010"/>
        </a:xfrm>
        <a:prstGeom prst="roundRect">
          <a:avLst>
            <a:gd name="adj" fmla="val 1667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Medium" panose="00000600000000000000" pitchFamily="2" charset="0"/>
            </a:rPr>
            <a:t>3. Por ultimo, dentro de estos Expedientes electrónicos se ingresan los documentos electrónicos que corresponden.</a:t>
          </a:r>
        </a:p>
      </dsp:txBody>
      <dsp:txXfrm>
        <a:off x="4575806" y="3225299"/>
        <a:ext cx="1939263" cy="13147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E5C5C-51B8-477E-A1F7-E1A21CA35447}" type="datetimeFigureOut">
              <a:rPr lang="es-MX" smtClean="0"/>
              <a:t>16/02/21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2F4EA-3E41-4AC4-953E-613170E2EAD7}" type="slidenum">
              <a:rPr lang="es-MX" smtClean="0"/>
              <a:t>‹Nº›</a:t>
            </a:fld>
            <a:endParaRPr lang="es-MX"/>
          </a:p>
        </p:txBody>
      </p:sp>
    </p:spTree>
    <p:extLst>
      <p:ext uri="{BB962C8B-B14F-4D97-AF65-F5344CB8AC3E}">
        <p14:creationId xmlns:p14="http://schemas.microsoft.com/office/powerpoint/2010/main" val="26879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764DE79-268F-4C1A-8933-263129D2AF90}" type="datetimeFigureOut">
              <a:rPr lang="en-US" smtClean="0"/>
              <a:t>2/16/21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8F63A3B-78C7-47BE-AE5E-E10140E04643}"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ángulo 12"/>
          <p:cNvSpPr/>
          <p:nvPr userDrawn="1"/>
        </p:nvSpPr>
        <p:spPr>
          <a:xfrm>
            <a:off x="-32415" y="0"/>
            <a:ext cx="12224415" cy="7090917"/>
          </a:xfrm>
          <a:prstGeom prst="rect">
            <a:avLst/>
          </a:prstGeom>
          <a:solidFill>
            <a:schemeClr val="accent2">
              <a:lumMod val="20000"/>
              <a:lumOff val="80000"/>
            </a:schemeClr>
          </a:solidFill>
          <a:ln>
            <a:solidFill>
              <a:schemeClr val="tx1">
                <a:lumMod val="50000"/>
                <a:lumOff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riángulo rectángulo 13"/>
          <p:cNvSpPr/>
          <p:nvPr userDrawn="1"/>
        </p:nvSpPr>
        <p:spPr>
          <a:xfrm>
            <a:off x="78275" y="5587755"/>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8" name="Triángulo rectángulo 17"/>
          <p:cNvSpPr/>
          <p:nvPr userDrawn="1"/>
        </p:nvSpPr>
        <p:spPr>
          <a:xfrm rot="2606061">
            <a:off x="-371086" y="3389307"/>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9" name="Triángulo rectángulo 18"/>
          <p:cNvSpPr/>
          <p:nvPr userDrawn="1"/>
        </p:nvSpPr>
        <p:spPr>
          <a:xfrm rot="14640320">
            <a:off x="-532379" y="3445805"/>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1" name="Triángulo rectángulo 20"/>
          <p:cNvSpPr/>
          <p:nvPr userDrawn="1"/>
        </p:nvSpPr>
        <p:spPr>
          <a:xfrm rot="1622256">
            <a:off x="774699" y="5053856"/>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2" name="Triángulo rectángulo 21"/>
          <p:cNvSpPr/>
          <p:nvPr userDrawn="1"/>
        </p:nvSpPr>
        <p:spPr>
          <a:xfrm>
            <a:off x="-32415" y="106875"/>
            <a:ext cx="1727947"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3" name="Triángulo rectángulo 22"/>
          <p:cNvSpPr/>
          <p:nvPr userDrawn="1"/>
        </p:nvSpPr>
        <p:spPr>
          <a:xfrm rot="2124737">
            <a:off x="1" y="-463613"/>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4" name="Triángulo rectángulo 23"/>
          <p:cNvSpPr/>
          <p:nvPr userDrawn="1"/>
        </p:nvSpPr>
        <p:spPr>
          <a:xfrm rot="17570055">
            <a:off x="-371089" y="555208"/>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5" name="Triángulo rectángulo 24"/>
          <p:cNvSpPr/>
          <p:nvPr userDrawn="1"/>
        </p:nvSpPr>
        <p:spPr>
          <a:xfrm rot="11352151">
            <a:off x="-623642" y="1974581"/>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7" name="Triángulo rectángulo 26"/>
          <p:cNvSpPr/>
          <p:nvPr userDrawn="1"/>
        </p:nvSpPr>
        <p:spPr>
          <a:xfrm rot="1961304">
            <a:off x="-293442" y="2191078"/>
            <a:ext cx="2095500" cy="1651000"/>
          </a:xfrm>
          <a:prstGeom prst="rtTriangle">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8" name="Triángulo rectángulo 27"/>
          <p:cNvSpPr/>
          <p:nvPr userDrawn="1"/>
        </p:nvSpPr>
        <p:spPr>
          <a:xfrm rot="14977144">
            <a:off x="-222303" y="-440884"/>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30" name="Triángulo rectángulo 29"/>
          <p:cNvSpPr/>
          <p:nvPr userDrawn="1"/>
        </p:nvSpPr>
        <p:spPr>
          <a:xfrm rot="20424123">
            <a:off x="-97074" y="3958799"/>
            <a:ext cx="2095500"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31" name="Triángulo rectángulo 30"/>
          <p:cNvSpPr/>
          <p:nvPr userDrawn="1"/>
        </p:nvSpPr>
        <p:spPr>
          <a:xfrm rot="1961304">
            <a:off x="-379978" y="2033651"/>
            <a:ext cx="2095500"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pic>
        <p:nvPicPr>
          <p:cNvPr id="32" name="Imagen 31"/>
          <p:cNvPicPr>
            <a:picLocks noChangeAspect="1"/>
          </p:cNvPicPr>
          <p:nvPr userDrawn="1"/>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787085" y="3571391"/>
            <a:ext cx="1657010" cy="1489212"/>
          </a:xfrm>
          <a:prstGeom prst="rect">
            <a:avLst/>
          </a:prstGeom>
        </p:spPr>
      </p:pic>
      <p:pic>
        <p:nvPicPr>
          <p:cNvPr id="33" name="Imagen 32"/>
          <p:cNvPicPr>
            <a:picLocks noChangeAspect="1"/>
          </p:cNvPicPr>
          <p:nvPr userDrawn="1"/>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551" t="7882"/>
          <a:stretch/>
        </p:blipFill>
        <p:spPr>
          <a:xfrm>
            <a:off x="5677973" y="3782518"/>
            <a:ext cx="5367528" cy="3429000"/>
          </a:xfrm>
          <a:prstGeom prst="rect">
            <a:avLst/>
          </a:prstGeom>
          <a:noFill/>
          <a:ln>
            <a:noFill/>
          </a:ln>
        </p:spPr>
      </p:pic>
      <p:pic>
        <p:nvPicPr>
          <p:cNvPr id="8" name="Imagen 7"/>
          <p:cNvPicPr>
            <a:picLocks noChangeAspect="1"/>
          </p:cNvPicPr>
          <p:nvPr userDrawn="1"/>
        </p:nvPicPr>
        <p:blipFill>
          <a:blip r:embed="rId6"/>
          <a:stretch>
            <a:fillRect/>
          </a:stretch>
        </p:blipFill>
        <p:spPr>
          <a:xfrm>
            <a:off x="5206845" y="187731"/>
            <a:ext cx="2213040" cy="1012024"/>
          </a:xfrm>
          <a:prstGeom prst="rect">
            <a:avLst/>
          </a:prstGeom>
        </p:spPr>
      </p:pic>
      <p:pic>
        <p:nvPicPr>
          <p:cNvPr id="9" name="Imagen 8"/>
          <p:cNvPicPr>
            <a:picLocks noChangeAspect="1"/>
          </p:cNvPicPr>
          <p:nvPr userDrawn="1"/>
        </p:nvPicPr>
        <p:blipFill>
          <a:blip r:embed="rId7"/>
          <a:stretch>
            <a:fillRect/>
          </a:stretch>
        </p:blipFill>
        <p:spPr>
          <a:xfrm>
            <a:off x="8476237" y="384616"/>
            <a:ext cx="2907483" cy="631384"/>
          </a:xfrm>
          <a:prstGeom prst="rect">
            <a:avLst/>
          </a:prstGeom>
        </p:spPr>
      </p:pic>
    </p:spTree>
    <p:extLst>
      <p:ext uri="{BB962C8B-B14F-4D97-AF65-F5344CB8AC3E}">
        <p14:creationId xmlns:p14="http://schemas.microsoft.com/office/powerpoint/2010/main" val="32134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16/02/21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390970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03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43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61811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322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4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7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29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234366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16/02/21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7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DAA8BB-69BA-4EFF-BD2B-0C4B54638A1A}" type="datetimeFigureOut">
              <a:rPr lang="es-MX" smtClean="0"/>
              <a:t>16/02/21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36167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DAA8BB-69BA-4EFF-BD2B-0C4B54638A1A}" type="datetimeFigureOut">
              <a:rPr lang="es-MX" smtClean="0"/>
              <a:t>16/02/21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73F0853-4D3F-4F8B-A8E4-3935484D14AA}"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33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DAA8BB-69BA-4EFF-BD2B-0C4B54638A1A}" type="datetimeFigureOut">
              <a:rPr lang="es-MX" smtClean="0"/>
              <a:t>16/02/21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28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AA8BB-69BA-4EFF-BD2B-0C4B54638A1A}" type="datetimeFigureOut">
              <a:rPr lang="es-MX" smtClean="0"/>
              <a:t>16/02/21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9386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16/02/21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3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16/02/21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71368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DAA8BB-69BA-4EFF-BD2B-0C4B54638A1A}" type="datetimeFigureOut">
              <a:rPr lang="es-MX" smtClean="0"/>
              <a:t>16/02/21</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3F0853-4D3F-4F8B-A8E4-3935484D14AA}" type="slidenum">
              <a:rPr lang="es-MX" smtClean="0"/>
              <a:t>‹Nº›</a:t>
            </a:fld>
            <a:endParaRPr lang="es-MX"/>
          </a:p>
        </p:txBody>
      </p:sp>
    </p:spTree>
    <p:extLst>
      <p:ext uri="{BB962C8B-B14F-4D97-AF65-F5344CB8AC3E}">
        <p14:creationId xmlns:p14="http://schemas.microsoft.com/office/powerpoint/2010/main" val="262050204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4.xml"/><Relationship Id="rId7" Type="http://schemas.openxmlformats.org/officeDocument/2006/relationships/image" Target="../media/image3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8.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62.png"/><Relationship Id="rId18" Type="http://schemas.microsoft.com/office/2007/relationships/hdphoto" Target="../media/hdphoto15.wdp"/><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61.jpeg"/><Relationship Id="rId17" Type="http://schemas.openxmlformats.org/officeDocument/2006/relationships/image" Target="../media/image66.png"/><Relationship Id="rId2" Type="http://schemas.openxmlformats.org/officeDocument/2006/relationships/diagramData" Target="../diagrams/data7.xml"/><Relationship Id="rId16" Type="http://schemas.openxmlformats.org/officeDocument/2006/relationships/image" Target="../media/image65.jpeg"/><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64.jpe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63.jpeg"/></Relationships>
</file>

<file path=ppt/slides/_rels/slide43.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diagramLayout" Target="../diagrams/layout9.xml"/><Relationship Id="rId7" Type="http://schemas.openxmlformats.org/officeDocument/2006/relationships/image" Target="../media/image6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69.png"/><Relationship Id="rId4" Type="http://schemas.openxmlformats.org/officeDocument/2006/relationships/diagramQuickStyle" Target="../diagrams/quickStyle9.xml"/><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9607" y="1324664"/>
            <a:ext cx="9144000" cy="2387600"/>
          </a:xfrm>
        </p:spPr>
        <p:txBody>
          <a:bodyPr>
            <a:normAutofit fontScale="90000"/>
          </a:bodyPr>
          <a:lstStyle/>
          <a:p>
            <a:pPr algn="ctr"/>
            <a:r>
              <a:rPr lang="es-MX" dirty="0"/>
              <a:t>Clasificación y Control de archivo</a:t>
            </a:r>
            <a:br>
              <a:rPr lang="es-MX" dirty="0"/>
            </a:br>
            <a:endParaRPr lang="es-MX" dirty="0"/>
          </a:p>
        </p:txBody>
      </p:sp>
      <p:sp>
        <p:nvSpPr>
          <p:cNvPr id="3" name="Subtítulo 2"/>
          <p:cNvSpPr>
            <a:spLocks noGrp="1"/>
          </p:cNvSpPr>
          <p:nvPr>
            <p:ph type="subTitle" idx="1"/>
          </p:nvPr>
        </p:nvSpPr>
        <p:spPr>
          <a:xfrm>
            <a:off x="2788968" y="5001628"/>
            <a:ext cx="9144000" cy="1856372"/>
          </a:xfrm>
        </p:spPr>
        <p:txBody>
          <a:bodyPr>
            <a:normAutofit fontScale="92500" lnSpcReduction="20000"/>
          </a:bodyPr>
          <a:lstStyle/>
          <a:p>
            <a:pPr algn="r">
              <a:lnSpc>
                <a:spcPct val="100000"/>
              </a:lnSpc>
              <a:spcBef>
                <a:spcPts val="0"/>
              </a:spcBef>
            </a:pPr>
            <a:r>
              <a:rPr lang="es-MX" sz="1800" b="1" dirty="0"/>
              <a:t>LIC. ARTURO EDUARDO GARCÍA GUERRA</a:t>
            </a:r>
          </a:p>
          <a:p>
            <a:pPr algn="r">
              <a:lnSpc>
                <a:spcPct val="100000"/>
              </a:lnSpc>
              <a:spcBef>
                <a:spcPts val="0"/>
              </a:spcBef>
            </a:pPr>
            <a:r>
              <a:rPr lang="es-MX" sz="1800" b="1" dirty="0"/>
              <a:t>DIRECCIÓN DE RECURSOS MATERIALES Y SERVICIOS DEL TECNM</a:t>
            </a:r>
          </a:p>
          <a:p>
            <a:pPr algn="r">
              <a:lnSpc>
                <a:spcPct val="100000"/>
              </a:lnSpc>
              <a:spcBef>
                <a:spcPts val="0"/>
              </a:spcBef>
            </a:pPr>
            <a:r>
              <a:rPr lang="es-MX" sz="1800" b="1" dirty="0"/>
              <a:t>COORDINADOR DE ARCHIVOS</a:t>
            </a:r>
          </a:p>
          <a:p>
            <a:pPr algn="r">
              <a:lnSpc>
                <a:spcPct val="100000"/>
              </a:lnSpc>
              <a:spcBef>
                <a:spcPts val="0"/>
              </a:spcBef>
            </a:pPr>
            <a:r>
              <a:rPr lang="es-MX" sz="1800" b="1" dirty="0"/>
              <a:t>C. HAYDEE ALEJANDRA GÁMEZ CARPIZO</a:t>
            </a:r>
          </a:p>
          <a:p>
            <a:pPr algn="r">
              <a:lnSpc>
                <a:spcPct val="100000"/>
              </a:lnSpc>
              <a:spcBef>
                <a:spcPts val="0"/>
              </a:spcBef>
            </a:pPr>
            <a:r>
              <a:rPr lang="es-MX" sz="1800" b="1" dirty="0"/>
              <a:t>RESPONSABLE DE ARCHIVO DE TRÁMITE </a:t>
            </a:r>
          </a:p>
          <a:p>
            <a:pPr algn="r">
              <a:lnSpc>
                <a:spcPct val="100000"/>
              </a:lnSpc>
              <a:spcBef>
                <a:spcPts val="0"/>
              </a:spcBef>
            </a:pPr>
            <a:r>
              <a:rPr lang="es-MX" sz="1800" b="1" dirty="0"/>
              <a:t>TECNOLÓGICO NACIONAL DE MÉXICO</a:t>
            </a:r>
          </a:p>
        </p:txBody>
      </p:sp>
      <p:sp>
        <p:nvSpPr>
          <p:cNvPr id="4" name="Subtítulo 2"/>
          <p:cNvSpPr txBox="1">
            <a:spLocks/>
          </p:cNvSpPr>
          <p:nvPr/>
        </p:nvSpPr>
        <p:spPr>
          <a:xfrm>
            <a:off x="2179607" y="3712264"/>
            <a:ext cx="9144000" cy="103536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s-MX" sz="3000" b="1" dirty="0"/>
          </a:p>
        </p:txBody>
      </p:sp>
      <p:sp>
        <p:nvSpPr>
          <p:cNvPr id="6" name="CuadroTexto 5"/>
          <p:cNvSpPr txBox="1"/>
          <p:nvPr/>
        </p:nvSpPr>
        <p:spPr>
          <a:xfrm>
            <a:off x="4924697" y="169817"/>
            <a:ext cx="2638697" cy="900847"/>
          </a:xfrm>
          <a:prstGeom prst="rect">
            <a:avLst/>
          </a:prstGeom>
          <a:solidFill>
            <a:srgbClr val="D4EEE3"/>
          </a:solidFill>
        </p:spPr>
        <p:txBody>
          <a:bodyPr wrap="square" rtlCol="0">
            <a:spAutoFit/>
          </a:bodyPr>
          <a:lstStyle/>
          <a:p>
            <a:endParaRPr lang="es-MX" dirty="0"/>
          </a:p>
        </p:txBody>
      </p:sp>
      <p:pic>
        <p:nvPicPr>
          <p:cNvPr id="5" name="Imagen 4"/>
          <p:cNvPicPr/>
          <p:nvPr/>
        </p:nvPicPr>
        <p:blipFill rotWithShape="1">
          <a:blip r:embed="rId2">
            <a:extLst>
              <a:ext uri="{28A0092B-C50C-407E-A947-70E740481C1C}">
                <a14:useLocalDpi xmlns:a14="http://schemas.microsoft.com/office/drawing/2010/main" val="0"/>
              </a:ext>
            </a:extLst>
          </a:blip>
          <a:srcRect t="1" r="32064" b="-10136"/>
          <a:stretch/>
        </p:blipFill>
        <p:spPr bwMode="auto">
          <a:xfrm>
            <a:off x="2179607" y="290665"/>
            <a:ext cx="4308475" cy="1033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878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1"/>
            <a:ext cx="8534400" cy="1438834"/>
          </a:xfrm>
        </p:spPr>
        <p:txBody>
          <a:bodyPr>
            <a:normAutofit fontScale="90000"/>
          </a:bodyPr>
          <a:lstStyle/>
          <a:p>
            <a:br>
              <a:rPr lang="es-MX" dirty="0"/>
            </a:br>
            <a:br>
              <a:rPr lang="es-MX" dirty="0"/>
            </a:br>
            <a:r>
              <a:rPr lang="es-MX" dirty="0"/>
              <a:t>Administración de Documentos:</a:t>
            </a:r>
            <a:br>
              <a:rPr lang="es-MX" dirty="0"/>
            </a:br>
            <a:endParaRPr lang="es-MX" dirty="0"/>
          </a:p>
        </p:txBody>
      </p:sp>
      <p:sp>
        <p:nvSpPr>
          <p:cNvPr id="3" name="Marcador de contenido 2"/>
          <p:cNvSpPr>
            <a:spLocks noGrp="1"/>
          </p:cNvSpPr>
          <p:nvPr>
            <p:ph idx="1"/>
          </p:nvPr>
        </p:nvSpPr>
        <p:spPr>
          <a:xfrm>
            <a:off x="833718" y="1248909"/>
            <a:ext cx="10864414" cy="1776679"/>
          </a:xfrm>
        </p:spPr>
        <p:txBody>
          <a:bodyPr>
            <a:normAutofit/>
          </a:bodyPr>
          <a:lstStyle/>
          <a:p>
            <a:pPr marL="0" indent="0" algn="just">
              <a:buNone/>
            </a:pPr>
            <a:r>
              <a:rPr lang="es-MX" dirty="0"/>
              <a:t>Es el conjunto de métodos y prácticas destinados a planear, dirigir y controlar la producción, circulación, organización, conservación, uso, selección y destino final de los documentos de Archivo.</a:t>
            </a:r>
          </a:p>
          <a:p>
            <a:pPr marL="0" indent="0" algn="just">
              <a:buNone/>
            </a:pPr>
            <a:endParaRPr lang="es-MX" dirty="0"/>
          </a:p>
        </p:txBody>
      </p:sp>
      <p:graphicFrame>
        <p:nvGraphicFramePr>
          <p:cNvPr id="4" name="Diagrama 3"/>
          <p:cNvGraphicFramePr/>
          <p:nvPr>
            <p:extLst>
              <p:ext uri="{D42A27DB-BD31-4B8C-83A1-F6EECF244321}">
                <p14:modId xmlns:p14="http://schemas.microsoft.com/office/powerpoint/2010/main" val="2974255082"/>
              </p:ext>
            </p:extLst>
          </p:nvPr>
        </p:nvGraphicFramePr>
        <p:xfrm>
          <a:off x="1341784" y="2404985"/>
          <a:ext cx="9094304" cy="391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33718" y="4755827"/>
            <a:ext cx="4195482" cy="1323439"/>
          </a:xfrm>
          <a:prstGeom prst="rect">
            <a:avLst/>
          </a:prstGeom>
        </p:spPr>
        <p:txBody>
          <a:bodyPr wrap="square">
            <a:spAutoFit/>
          </a:bodyPr>
          <a:lstStyle/>
          <a:p>
            <a:pPr algn="just"/>
            <a:r>
              <a:rPr lang="es-MX" sz="1600" b="1" dirty="0">
                <a:solidFill>
                  <a:schemeClr val="bg1"/>
                </a:solidFill>
                <a:latin typeface="Trebuchet MS" panose="020B0603020202020204" pitchFamily="34" charset="0"/>
              </a:rPr>
              <a:t>*</a:t>
            </a:r>
            <a:r>
              <a:rPr lang="es-MX" sz="1600" b="1" dirty="0">
                <a:latin typeface="Trebuchet MS" panose="020B0603020202020204" pitchFamily="34" charset="0"/>
              </a:rPr>
              <a:t>Clasificación Archivística:</a:t>
            </a:r>
          </a:p>
          <a:p>
            <a:pPr algn="just"/>
            <a:r>
              <a:rPr lang="es-MX" sz="1600" b="1" dirty="0">
                <a:latin typeface="Trebuchet MS" panose="020B0603020202020204" pitchFamily="34" charset="0"/>
              </a:rPr>
              <a:t>Es el proceso de identificación y agrupación de expedientes homogéneos con base en la estructura funcional de la dependencia o entidad.</a:t>
            </a:r>
          </a:p>
        </p:txBody>
      </p:sp>
    </p:spTree>
    <p:extLst>
      <p:ext uri="{BB962C8B-B14F-4D97-AF65-F5344CB8AC3E}">
        <p14:creationId xmlns:p14="http://schemas.microsoft.com/office/powerpoint/2010/main" val="358080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79512"/>
            <a:ext cx="8534400" cy="1341122"/>
          </a:xfrm>
        </p:spPr>
        <p:txBody>
          <a:bodyPr>
            <a:normAutofit fontScale="90000"/>
          </a:bodyPr>
          <a:lstStyle/>
          <a:p>
            <a:br>
              <a:rPr lang="es-MX" dirty="0"/>
            </a:br>
            <a:br>
              <a:rPr lang="es-MX" dirty="0"/>
            </a:br>
            <a:r>
              <a:rPr lang="es-MX" dirty="0"/>
              <a:t>¿Qué es un archivo?</a:t>
            </a:r>
            <a:br>
              <a:rPr lang="es-MX" dirty="0"/>
            </a:br>
            <a:endParaRPr lang="es-MX" dirty="0"/>
          </a:p>
        </p:txBody>
      </p:sp>
      <p:sp>
        <p:nvSpPr>
          <p:cNvPr id="3" name="Marcador de contenido 2"/>
          <p:cNvSpPr>
            <a:spLocks noGrp="1"/>
          </p:cNvSpPr>
          <p:nvPr>
            <p:ph idx="1"/>
          </p:nvPr>
        </p:nvSpPr>
        <p:spPr>
          <a:xfrm>
            <a:off x="684212" y="766483"/>
            <a:ext cx="11140920" cy="2205317"/>
          </a:xfrm>
        </p:spPr>
        <p:txBody>
          <a:bodyPr>
            <a:normAutofit/>
          </a:bodyPr>
          <a:lstStyle/>
          <a:p>
            <a:pPr marL="0" indent="0">
              <a:buNone/>
            </a:pPr>
            <a:endParaRPr lang="es-MX" sz="2000" dirty="0"/>
          </a:p>
          <a:p>
            <a:pPr marL="0" indent="0">
              <a:buNone/>
            </a:pPr>
            <a:r>
              <a:rPr lang="es-MX" sz="2000" dirty="0"/>
              <a:t>“Es uno o más conjuntos de documentos acumulados en un proceso natural por una persona o institución en el transcurso de su gestión”. El término archivo se utiliza también para designar el depósito de archivo o la institución archivística que custodia documentos. Dentro de los cuales destacan los siguientes:</a:t>
            </a:r>
          </a:p>
          <a:p>
            <a:pPr marL="0" indent="0">
              <a:buNone/>
            </a:pPr>
            <a:endParaRPr lang="es-MX" sz="2200" dirty="0"/>
          </a:p>
        </p:txBody>
      </p:sp>
      <p:graphicFrame>
        <p:nvGraphicFramePr>
          <p:cNvPr id="4" name="Diagrama 3"/>
          <p:cNvGraphicFramePr/>
          <p:nvPr>
            <p:extLst>
              <p:ext uri="{D42A27DB-BD31-4B8C-83A1-F6EECF244321}">
                <p14:modId xmlns:p14="http://schemas.microsoft.com/office/powerpoint/2010/main" val="878677856"/>
              </p:ext>
            </p:extLst>
          </p:nvPr>
        </p:nvGraphicFramePr>
        <p:xfrm>
          <a:off x="1896008" y="2478429"/>
          <a:ext cx="8827190" cy="3759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342010" y="2630106"/>
            <a:ext cx="553998" cy="2743199"/>
          </a:xfrm>
          <a:prstGeom prst="rect">
            <a:avLst/>
          </a:prstGeom>
          <a:noFill/>
        </p:spPr>
        <p:txBody>
          <a:bodyPr vert="vert270" wrap="square" rtlCol="0">
            <a:spAutoFit/>
          </a:bodyPr>
          <a:lstStyle/>
          <a:p>
            <a:r>
              <a:rPr lang="es-MX" sz="2400" dirty="0">
                <a:solidFill>
                  <a:schemeClr val="accent5">
                    <a:lumMod val="75000"/>
                  </a:schemeClr>
                </a:solidFill>
                <a:latin typeface="Trebuchet MS" panose="020B0603020202020204" pitchFamily="34" charset="0"/>
              </a:rPr>
              <a:t>TIPOS DE ARCHIVO</a:t>
            </a:r>
          </a:p>
        </p:txBody>
      </p:sp>
    </p:spTree>
    <p:extLst>
      <p:ext uri="{BB962C8B-B14F-4D97-AF65-F5344CB8AC3E}">
        <p14:creationId xmlns:p14="http://schemas.microsoft.com/office/powerpoint/2010/main" val="416135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156507"/>
            <a:ext cx="10515600" cy="1052103"/>
          </a:xfrm>
        </p:spPr>
        <p:txBody>
          <a:bodyPr>
            <a:normAutofit fontScale="90000"/>
          </a:bodyPr>
          <a:lstStyle/>
          <a:p>
            <a:br>
              <a:rPr lang="es-MX" dirty="0"/>
            </a:br>
            <a:r>
              <a:rPr lang="es-MX" dirty="0"/>
              <a:t>CICLO VITAL DEL DOCUMENTO</a:t>
            </a:r>
          </a:p>
        </p:txBody>
      </p:sp>
      <p:sp>
        <p:nvSpPr>
          <p:cNvPr id="4" name="Rectángulo 3"/>
          <p:cNvSpPr/>
          <p:nvPr/>
        </p:nvSpPr>
        <p:spPr>
          <a:xfrm>
            <a:off x="8651535" y="4292918"/>
            <a:ext cx="3023821" cy="369332"/>
          </a:xfrm>
          <a:prstGeom prst="rect">
            <a:avLst/>
          </a:prstGeom>
          <a:solidFill>
            <a:schemeClr val="accent6"/>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dirty="0">
                <a:solidFill>
                  <a:schemeClr val="tx1"/>
                </a:solidFill>
              </a:rPr>
              <a:t>Información histórica</a:t>
            </a:r>
          </a:p>
        </p:txBody>
      </p:sp>
      <p:sp>
        <p:nvSpPr>
          <p:cNvPr id="5" name="Rectángulo 4"/>
          <p:cNvSpPr/>
          <p:nvPr/>
        </p:nvSpPr>
        <p:spPr>
          <a:xfrm>
            <a:off x="4836888" y="1366576"/>
            <a:ext cx="2748928" cy="372409"/>
          </a:xfrm>
          <a:prstGeom prst="rect">
            <a:avLst/>
          </a:prstGeom>
          <a:solidFill>
            <a:srgbClr val="00B050"/>
          </a:solidFill>
          <a:ln>
            <a:solidFill>
              <a:srgbClr val="00B05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600" b="1" dirty="0">
                <a:solidFill>
                  <a:schemeClr val="bg1"/>
                </a:solidFill>
              </a:rPr>
              <a:t>Transferencia Primaria</a:t>
            </a:r>
          </a:p>
        </p:txBody>
      </p:sp>
      <p:sp>
        <p:nvSpPr>
          <p:cNvPr id="8" name="29 Rectángulo"/>
          <p:cNvSpPr/>
          <p:nvPr/>
        </p:nvSpPr>
        <p:spPr>
          <a:xfrm>
            <a:off x="5136311" y="4364783"/>
            <a:ext cx="2498535" cy="338554"/>
          </a:xfrm>
          <a:prstGeom prst="rect">
            <a:avLst/>
          </a:prstGeom>
          <a:noFill/>
        </p:spPr>
        <p:txBody>
          <a:bodyPr wrap="square">
            <a:spAutoFit/>
          </a:bodyPr>
          <a:lstStyle/>
          <a:p>
            <a:pPr algn="ctr"/>
            <a:r>
              <a:rPr lang="es-MX" sz="1600" b="1" dirty="0"/>
              <a:t>Valoración documental</a:t>
            </a:r>
          </a:p>
        </p:txBody>
      </p:sp>
      <p:sp>
        <p:nvSpPr>
          <p:cNvPr id="9" name="Rectángulo 8"/>
          <p:cNvSpPr/>
          <p:nvPr/>
        </p:nvSpPr>
        <p:spPr>
          <a:xfrm>
            <a:off x="8780878" y="1358898"/>
            <a:ext cx="2748928" cy="369332"/>
          </a:xfrm>
          <a:prstGeom prst="rect">
            <a:avLst/>
          </a:prstGeom>
          <a:solidFill>
            <a:schemeClr val="accent3"/>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dirty="0">
                <a:solidFill>
                  <a:schemeClr val="bg1"/>
                </a:solidFill>
              </a:rPr>
              <a:t>Transferencia Secundaria</a:t>
            </a:r>
          </a:p>
        </p:txBody>
      </p:sp>
      <p:sp>
        <p:nvSpPr>
          <p:cNvPr id="13" name="33 Rectángulo"/>
          <p:cNvSpPr/>
          <p:nvPr/>
        </p:nvSpPr>
        <p:spPr>
          <a:xfrm>
            <a:off x="1591079" y="4964946"/>
            <a:ext cx="2840993" cy="646331"/>
          </a:xfrm>
          <a:prstGeom prst="rect">
            <a:avLst/>
          </a:prstGeom>
        </p:spPr>
        <p:txBody>
          <a:bodyPr wrap="square">
            <a:spAutoFit/>
          </a:bodyPr>
          <a:lstStyle/>
          <a:p>
            <a:r>
              <a:rPr lang="es-MX" dirty="0"/>
              <a:t>-Administrativo, Contable-Fiscal, Legal-Jurídico</a:t>
            </a:r>
          </a:p>
        </p:txBody>
      </p:sp>
      <p:sp>
        <p:nvSpPr>
          <p:cNvPr id="14" name="30 Rectángulo"/>
          <p:cNvSpPr/>
          <p:nvPr/>
        </p:nvSpPr>
        <p:spPr>
          <a:xfrm>
            <a:off x="5404350" y="4622944"/>
            <a:ext cx="2308828" cy="1241622"/>
          </a:xfrm>
          <a:prstGeom prst="rect">
            <a:avLst/>
          </a:prstGeom>
        </p:spPr>
        <p:txBody>
          <a:bodyPr wrap="square">
            <a:spAutoFit/>
          </a:bodyPr>
          <a:lstStyle/>
          <a:p>
            <a:r>
              <a:rPr lang="es-MX" dirty="0"/>
              <a:t>-Evidencial</a:t>
            </a:r>
          </a:p>
          <a:p>
            <a:r>
              <a:rPr lang="es-MX" dirty="0"/>
              <a:t>-Testimonial</a:t>
            </a:r>
          </a:p>
          <a:p>
            <a:r>
              <a:rPr lang="es-MX" dirty="0"/>
              <a:t>-Científica-Tecnológica</a:t>
            </a:r>
          </a:p>
          <a:p>
            <a:r>
              <a:rPr lang="es-MX" dirty="0"/>
              <a:t>-Cultural</a:t>
            </a:r>
          </a:p>
        </p:txBody>
      </p:sp>
      <p:sp>
        <p:nvSpPr>
          <p:cNvPr id="15" name="29 Rectángulo"/>
          <p:cNvSpPr/>
          <p:nvPr/>
        </p:nvSpPr>
        <p:spPr>
          <a:xfrm>
            <a:off x="2218622" y="3689823"/>
            <a:ext cx="1418054" cy="584775"/>
          </a:xfrm>
          <a:prstGeom prst="rect">
            <a:avLst/>
          </a:prstGeom>
          <a:noFill/>
        </p:spPr>
        <p:txBody>
          <a:bodyPr wrap="square">
            <a:spAutoFit/>
          </a:bodyPr>
          <a:lstStyle/>
          <a:p>
            <a:pPr algn="ctr"/>
            <a:r>
              <a:rPr lang="es-MX" sz="1600" b="1" dirty="0"/>
              <a:t>Vigencia</a:t>
            </a:r>
          </a:p>
          <a:p>
            <a:pPr algn="ctr"/>
            <a:r>
              <a:rPr lang="es-MX" sz="1600" b="1" dirty="0"/>
              <a:t>documental</a:t>
            </a:r>
          </a:p>
        </p:txBody>
      </p:sp>
      <p:sp>
        <p:nvSpPr>
          <p:cNvPr id="16" name="29 Rectángulo"/>
          <p:cNvSpPr/>
          <p:nvPr/>
        </p:nvSpPr>
        <p:spPr>
          <a:xfrm>
            <a:off x="1519470" y="4343398"/>
            <a:ext cx="2518629" cy="338554"/>
          </a:xfrm>
          <a:prstGeom prst="rect">
            <a:avLst/>
          </a:prstGeom>
          <a:noFill/>
        </p:spPr>
        <p:txBody>
          <a:bodyPr wrap="square">
            <a:spAutoFit/>
          </a:bodyPr>
          <a:lstStyle/>
          <a:p>
            <a:pPr algn="ctr"/>
            <a:r>
              <a:rPr lang="es-MX" sz="1600" b="1" dirty="0"/>
              <a:t>Valoración documental</a:t>
            </a:r>
          </a:p>
        </p:txBody>
      </p:sp>
      <p:sp>
        <p:nvSpPr>
          <p:cNvPr id="17" name="Rectángulo 16"/>
          <p:cNvSpPr/>
          <p:nvPr/>
        </p:nvSpPr>
        <p:spPr>
          <a:xfrm>
            <a:off x="2032366" y="3367906"/>
            <a:ext cx="1958420" cy="369332"/>
          </a:xfrm>
          <a:prstGeom prst="rect">
            <a:avLst/>
          </a:prstGeom>
        </p:spPr>
        <p:txBody>
          <a:bodyPr wrap="none">
            <a:spAutoFit/>
          </a:bodyPr>
          <a:lstStyle/>
          <a:p>
            <a:pPr algn="ctr"/>
            <a:r>
              <a:rPr lang="es-MX" dirty="0"/>
              <a:t>Archivo de Trámite</a:t>
            </a:r>
          </a:p>
        </p:txBody>
      </p:sp>
      <p:sp>
        <p:nvSpPr>
          <p:cNvPr id="18" name="Rectángulo 17"/>
          <p:cNvSpPr/>
          <p:nvPr/>
        </p:nvSpPr>
        <p:spPr>
          <a:xfrm>
            <a:off x="4836888" y="3367906"/>
            <a:ext cx="2876290" cy="369332"/>
          </a:xfrm>
          <a:prstGeom prst="rect">
            <a:avLst/>
          </a:prstGeom>
        </p:spPr>
        <p:txBody>
          <a:bodyPr wrap="square">
            <a:spAutoFit/>
          </a:bodyPr>
          <a:lstStyle/>
          <a:p>
            <a:pPr algn="ctr"/>
            <a:r>
              <a:rPr lang="es-MX" dirty="0"/>
              <a:t>Archivo de Concentración</a:t>
            </a:r>
          </a:p>
        </p:txBody>
      </p:sp>
      <p:sp>
        <p:nvSpPr>
          <p:cNvPr id="19" name="Rectángulo 18"/>
          <p:cNvSpPr/>
          <p:nvPr/>
        </p:nvSpPr>
        <p:spPr>
          <a:xfrm>
            <a:off x="9275735" y="3505157"/>
            <a:ext cx="1775422" cy="369332"/>
          </a:xfrm>
          <a:prstGeom prst="rect">
            <a:avLst/>
          </a:prstGeom>
        </p:spPr>
        <p:txBody>
          <a:bodyPr wrap="none">
            <a:spAutoFit/>
          </a:bodyPr>
          <a:lstStyle/>
          <a:p>
            <a:r>
              <a:rPr lang="es-MX" dirty="0"/>
              <a:t>Archivo Histórico</a:t>
            </a:r>
          </a:p>
        </p:txBody>
      </p:sp>
      <p:sp>
        <p:nvSpPr>
          <p:cNvPr id="20" name="Rectángulo 19"/>
          <p:cNvSpPr/>
          <p:nvPr/>
        </p:nvSpPr>
        <p:spPr>
          <a:xfrm>
            <a:off x="1382407" y="4662250"/>
            <a:ext cx="3090484" cy="307777"/>
          </a:xfrm>
          <a:prstGeom prst="rect">
            <a:avLst/>
          </a:prstGeom>
        </p:spPr>
        <p:txBody>
          <a:bodyPr wrap="square">
            <a:spAutoFit/>
          </a:bodyPr>
          <a:lstStyle/>
          <a:p>
            <a:pPr algn="ctr"/>
            <a:r>
              <a:rPr lang="es-MX" sz="1400" dirty="0"/>
              <a:t>En las Unidades previa valoración.</a:t>
            </a:r>
          </a:p>
        </p:txBody>
      </p:sp>
      <p:sp>
        <p:nvSpPr>
          <p:cNvPr id="21" name="29 Rectángulo"/>
          <p:cNvSpPr/>
          <p:nvPr/>
        </p:nvSpPr>
        <p:spPr>
          <a:xfrm>
            <a:off x="5530707" y="3758623"/>
            <a:ext cx="1418054" cy="584775"/>
          </a:xfrm>
          <a:prstGeom prst="rect">
            <a:avLst/>
          </a:prstGeom>
          <a:noFill/>
        </p:spPr>
        <p:txBody>
          <a:bodyPr wrap="square">
            <a:spAutoFit/>
          </a:bodyPr>
          <a:lstStyle/>
          <a:p>
            <a:pPr algn="ctr"/>
            <a:r>
              <a:rPr lang="es-MX" sz="1600" b="1" dirty="0"/>
              <a:t>Vigencia</a:t>
            </a:r>
          </a:p>
          <a:p>
            <a:pPr algn="ctr"/>
            <a:r>
              <a:rPr lang="es-MX" sz="1600" b="1" dirty="0"/>
              <a:t>documental</a:t>
            </a:r>
          </a:p>
        </p:txBody>
      </p:sp>
      <p:pic>
        <p:nvPicPr>
          <p:cNvPr id="2050" name="Picture 2" descr="Resultado de imagen para archivo de tramite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91" y="1814770"/>
            <a:ext cx="2153495" cy="148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archivo historico 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036" y="1934852"/>
            <a:ext cx="2171449" cy="14440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archivo histor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577" y="1925597"/>
            <a:ext cx="2151738" cy="144230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arriba 2"/>
          <p:cNvSpPr/>
          <p:nvPr/>
        </p:nvSpPr>
        <p:spPr>
          <a:xfrm>
            <a:off x="2497237" y="5726244"/>
            <a:ext cx="3511677" cy="516619"/>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
        <p:nvSpPr>
          <p:cNvPr id="22" name="Flecha curvada hacia arriba 21"/>
          <p:cNvSpPr/>
          <p:nvPr/>
        </p:nvSpPr>
        <p:spPr>
          <a:xfrm rot="21079581">
            <a:off x="7178529" y="5311302"/>
            <a:ext cx="3118462" cy="790234"/>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94367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por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126" y="3757839"/>
            <a:ext cx="1905800" cy="23822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r>
              <a:rPr lang="es-MX" dirty="0"/>
              <a:t>¿Por qué ordenar el archivo?</a:t>
            </a:r>
            <a:br>
              <a:rPr lang="es-MX" dirty="0"/>
            </a:br>
            <a:endParaRPr lang="es-MX" dirty="0"/>
          </a:p>
        </p:txBody>
      </p:sp>
      <p:sp>
        <p:nvSpPr>
          <p:cNvPr id="3" name="Marcador de contenido 2"/>
          <p:cNvSpPr>
            <a:spLocks noGrp="1"/>
          </p:cNvSpPr>
          <p:nvPr>
            <p:ph idx="1"/>
          </p:nvPr>
        </p:nvSpPr>
        <p:spPr>
          <a:xfrm>
            <a:off x="1449978" y="2416629"/>
            <a:ext cx="9548948" cy="3431018"/>
          </a:xfrm>
        </p:spPr>
        <p:txBody>
          <a:bodyPr>
            <a:noAutofit/>
          </a:bodyPr>
          <a:lstStyle/>
          <a:p>
            <a:pPr marL="0" indent="0" algn="just">
              <a:buNone/>
            </a:pPr>
            <a:r>
              <a:rPr lang="es-MX" sz="2400" dirty="0"/>
              <a:t>El área que recibe los documentos que dan inicio a determinado trámite, o las áreas generadoras de la documentación producen y continúan con el trámite del documento hasta su conclusión, pero si no se cuenta con una estructura definida generaría un problema. Por lo tanto en esta etapa se debe iniciar el proceso de organización archivística.</a:t>
            </a:r>
          </a:p>
          <a:p>
            <a:pPr marL="0" indent="0" algn="just">
              <a:buNone/>
            </a:pPr>
            <a:r>
              <a:rPr lang="es-MX" sz="2400" dirty="0"/>
              <a:t>Para ello es necesario tomar en cuenta los siguientes pasos:</a:t>
            </a:r>
          </a:p>
          <a:p>
            <a:pPr marL="0" indent="0" algn="just">
              <a:buNone/>
            </a:pPr>
            <a:endParaRPr lang="es-MX" sz="2400" dirty="0"/>
          </a:p>
        </p:txBody>
      </p:sp>
    </p:spTree>
    <p:extLst>
      <p:ext uri="{BB962C8B-B14F-4D97-AF65-F5344CB8AC3E}">
        <p14:creationId xmlns:p14="http://schemas.microsoft.com/office/powerpoint/2010/main" val="354833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dentifi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148" y="4391527"/>
            <a:ext cx="3901646" cy="169228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271432" y="0"/>
            <a:ext cx="10515600" cy="1052103"/>
          </a:xfrm>
        </p:spPr>
        <p:txBody>
          <a:bodyPr>
            <a:normAutofit fontScale="90000"/>
          </a:bodyPr>
          <a:lstStyle/>
          <a:p>
            <a:br>
              <a:rPr lang="es-MX" dirty="0"/>
            </a:br>
            <a:br>
              <a:rPr lang="es-MX" dirty="0"/>
            </a:br>
            <a:br>
              <a:rPr lang="es-MX" dirty="0"/>
            </a:br>
            <a:r>
              <a:rPr lang="es-MX" dirty="0"/>
              <a:t>1. Identificación</a:t>
            </a:r>
          </a:p>
        </p:txBody>
      </p:sp>
      <p:sp>
        <p:nvSpPr>
          <p:cNvPr id="3" name="Marcador de contenido 2"/>
          <p:cNvSpPr>
            <a:spLocks noGrp="1"/>
          </p:cNvSpPr>
          <p:nvPr>
            <p:ph idx="1"/>
          </p:nvPr>
        </p:nvSpPr>
        <p:spPr>
          <a:xfrm>
            <a:off x="1271432" y="2372858"/>
            <a:ext cx="9542872" cy="5253491"/>
          </a:xfrm>
        </p:spPr>
        <p:txBody>
          <a:bodyPr>
            <a:noAutofit/>
          </a:bodyPr>
          <a:lstStyle/>
          <a:p>
            <a:pPr marL="0" indent="0" algn="just">
              <a:buNone/>
            </a:pPr>
            <a:r>
              <a:rPr lang="es-MX" sz="2000" dirty="0"/>
              <a:t>Consiste en el estudio de las </a:t>
            </a:r>
            <a:r>
              <a:rPr lang="es-MX" sz="2000" b="1" dirty="0"/>
              <a:t>funciones del área generadora de documentos</a:t>
            </a:r>
            <a:r>
              <a:rPr lang="es-MX" sz="2000" dirty="0"/>
              <a:t>, en la revisión de los trámites que lleva a cabo, el análisis de la relación con otras áreas, los documentos: cuántos, cuáles y cómo los produce; así cómo la forma en que se realizan las consultas de los documentos.</a:t>
            </a:r>
          </a:p>
          <a:p>
            <a:pPr marL="0" indent="0" algn="just">
              <a:buNone/>
            </a:pPr>
            <a:r>
              <a:rPr lang="es-MX" sz="2000" b="1" dirty="0"/>
              <a:t>¿Cómo se hace la identificación?</a:t>
            </a:r>
          </a:p>
          <a:p>
            <a:pPr marL="0" indent="0" algn="just">
              <a:buNone/>
            </a:pPr>
            <a:r>
              <a:rPr lang="es-MX" sz="2000" dirty="0"/>
              <a:t>•Por medio de la revisión de Acuerdos, memorias y organigramas anteriores para conocer el año de creación y posibles cambios.</a:t>
            </a:r>
          </a:p>
          <a:p>
            <a:pPr marL="0" indent="0" algn="just">
              <a:buNone/>
            </a:pPr>
            <a:r>
              <a:rPr lang="es-MX" sz="2000" dirty="0"/>
              <a:t>•De igual forma revisión de los Manuales de Organización y procedimientos.</a:t>
            </a:r>
          </a:p>
          <a:p>
            <a:pPr marL="0" indent="0" algn="just">
              <a:buNone/>
            </a:pPr>
            <a:r>
              <a:rPr lang="es-MX" sz="2000" dirty="0"/>
              <a:t>•Normativas internas, Nacionales e Internacionales que aplica directamente en el trabajo que se desarrolla en el área.</a:t>
            </a:r>
          </a:p>
          <a:p>
            <a:pPr marL="0" indent="0" algn="just">
              <a:buNone/>
            </a:pPr>
            <a:endParaRPr lang="es-MX" sz="2200" dirty="0"/>
          </a:p>
          <a:p>
            <a:pPr marL="0" indent="0">
              <a:buNone/>
            </a:pPr>
            <a:endParaRPr lang="es-MX" sz="2200" dirty="0"/>
          </a:p>
        </p:txBody>
      </p:sp>
    </p:spTree>
    <p:extLst>
      <p:ext uri="{BB962C8B-B14F-4D97-AF65-F5344CB8AC3E}">
        <p14:creationId xmlns:p14="http://schemas.microsoft.com/office/powerpoint/2010/main" val="155252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¿Por qué debemos hacer la identificación? </a:t>
            </a:r>
            <a:br>
              <a:rPr lang="es-MX" dirty="0"/>
            </a:br>
            <a:r>
              <a:rPr lang="es-MX" dirty="0"/>
              <a:t>                                                                                                                                                                                                                                                                                                                                                                </a:t>
            </a:r>
          </a:p>
        </p:txBody>
      </p:sp>
      <p:sp>
        <p:nvSpPr>
          <p:cNvPr id="3" name="Marcador de contenido 2"/>
          <p:cNvSpPr>
            <a:spLocks noGrp="1"/>
          </p:cNvSpPr>
          <p:nvPr>
            <p:ph idx="1"/>
          </p:nvPr>
        </p:nvSpPr>
        <p:spPr>
          <a:xfrm>
            <a:off x="1892300" y="1591809"/>
            <a:ext cx="9907432" cy="4218933"/>
          </a:xfrm>
        </p:spPr>
        <p:txBody>
          <a:bodyPr>
            <a:normAutofit fontScale="70000" lnSpcReduction="20000"/>
          </a:bodyPr>
          <a:lstStyle/>
          <a:p>
            <a:pPr marL="0" indent="0" algn="just">
              <a:buNone/>
            </a:pPr>
            <a:endParaRPr lang="es-MX" dirty="0"/>
          </a:p>
          <a:p>
            <a:pPr marL="0" indent="0" algn="just">
              <a:buNone/>
            </a:pPr>
            <a:endParaRPr lang="es-MX" dirty="0"/>
          </a:p>
          <a:p>
            <a:pPr marL="0" indent="0" algn="just">
              <a:buNone/>
            </a:pPr>
            <a:endParaRPr lang="es-MX" dirty="0"/>
          </a:p>
          <a:p>
            <a:pPr marL="0" indent="0" algn="just">
              <a:buNone/>
            </a:pPr>
            <a:r>
              <a:rPr lang="es-MX" dirty="0"/>
              <a:t>•No pueden organizar los documentos del área si no saben qué documentos producen, cuántos y cómo los hacen.</a:t>
            </a:r>
          </a:p>
          <a:p>
            <a:pPr marL="0" indent="0" algn="just">
              <a:buNone/>
            </a:pPr>
            <a:endParaRPr lang="es-MX" dirty="0"/>
          </a:p>
          <a:p>
            <a:pPr marL="0" indent="0" algn="just">
              <a:buNone/>
            </a:pPr>
            <a:r>
              <a:rPr lang="es-MX" dirty="0"/>
              <a:t>•Se pueden tener documentos en el área que no le corresponden.</a:t>
            </a:r>
          </a:p>
          <a:p>
            <a:pPr marL="0" indent="0" algn="just">
              <a:buNone/>
            </a:pPr>
            <a:endParaRPr lang="es-MX" dirty="0"/>
          </a:p>
          <a:p>
            <a:pPr marL="0" indent="0" algn="just">
              <a:buNone/>
            </a:pPr>
            <a:r>
              <a:rPr lang="es-MX" dirty="0"/>
              <a:t>•Se desconoce la historia o la trayectoria del área generadora.</a:t>
            </a:r>
          </a:p>
          <a:p>
            <a:pPr marL="0" indent="0" algn="just">
              <a:buNone/>
            </a:pPr>
            <a:endParaRPr lang="es-MX" dirty="0"/>
          </a:p>
          <a:p>
            <a:pPr marL="0" indent="0" algn="just">
              <a:buNone/>
            </a:pPr>
            <a:r>
              <a:rPr lang="es-MX" dirty="0"/>
              <a:t>•Ayuda a tomar decisiones administrativas.</a:t>
            </a:r>
          </a:p>
          <a:p>
            <a:pPr marL="0" indent="0" algn="just">
              <a:buNone/>
            </a:pPr>
            <a:endParaRPr lang="es-MX" dirty="0"/>
          </a:p>
          <a:p>
            <a:pPr marL="0" indent="0" algn="just">
              <a:buNone/>
            </a:pPr>
            <a:r>
              <a:rPr lang="es-MX" dirty="0"/>
              <a:t>•Será la base para elegir el sistema de clasificación y los métodos de ordenación que implementara el área.</a:t>
            </a:r>
          </a:p>
          <a:p>
            <a:pPr marL="0" indent="0" algn="just">
              <a:buNone/>
            </a:pPr>
            <a:endParaRPr lang="es-MX" dirty="0"/>
          </a:p>
        </p:txBody>
      </p:sp>
    </p:spTree>
    <p:extLst>
      <p:ext uri="{BB962C8B-B14F-4D97-AF65-F5344CB8AC3E}">
        <p14:creationId xmlns:p14="http://schemas.microsoft.com/office/powerpoint/2010/main" val="166751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2. Clasificación Archivística.</a:t>
            </a:r>
            <a:br>
              <a:rPr lang="es-MX" dirty="0"/>
            </a:br>
            <a:endParaRPr lang="es-MX" dirty="0"/>
          </a:p>
        </p:txBody>
      </p:sp>
      <p:sp>
        <p:nvSpPr>
          <p:cNvPr id="3" name="Marcador de contenido 2"/>
          <p:cNvSpPr>
            <a:spLocks noGrp="1"/>
          </p:cNvSpPr>
          <p:nvPr>
            <p:ph idx="1"/>
          </p:nvPr>
        </p:nvSpPr>
        <p:spPr>
          <a:xfrm>
            <a:off x="1849998" y="1399110"/>
            <a:ext cx="4936667" cy="4218933"/>
          </a:xfrm>
        </p:spPr>
        <p:txBody>
          <a:bodyPr/>
          <a:lstStyle/>
          <a:p>
            <a:pPr marL="0" indent="0" algn="just">
              <a:buNone/>
            </a:pPr>
            <a:endParaRPr lang="es-MX" dirty="0"/>
          </a:p>
          <a:p>
            <a:pPr marL="0" indent="0" algn="just">
              <a:buNone/>
            </a:pPr>
            <a:endParaRPr lang="es-MX" dirty="0"/>
          </a:p>
          <a:p>
            <a:pPr marL="0" indent="0" algn="just">
              <a:buNone/>
            </a:pPr>
            <a:r>
              <a:rPr lang="es-MX" dirty="0"/>
              <a:t>Consiste en agrupar jerárquicamente los documentos del Fondo Documental mediante Secciones, hasta las Series documentales, y de ser posible sub serie y hasta llegar al expediente), de acuerdo con el principio de procedencia y orden original.</a:t>
            </a:r>
          </a:p>
          <a:p>
            <a:pPr marL="0" indent="0" algn="just">
              <a:buNone/>
            </a:pPr>
            <a:endParaRPr lang="es-MX" dirty="0"/>
          </a:p>
        </p:txBody>
      </p:sp>
      <p:pic>
        <p:nvPicPr>
          <p:cNvPr id="4104" name="Picture 8" descr="Resultado de imagen para folders de colores"/>
          <p:cNvPicPr>
            <a:picLocks noChangeAspect="1" noChangeArrowheads="1"/>
          </p:cNvPicPr>
          <p:nvPr/>
        </p:nvPicPr>
        <p:blipFill rotWithShape="1">
          <a:blip r:embed="rId2">
            <a:extLst>
              <a:ext uri="{28A0092B-C50C-407E-A947-70E740481C1C}">
                <a14:useLocalDpi xmlns:a14="http://schemas.microsoft.com/office/drawing/2010/main" val="0"/>
              </a:ext>
            </a:extLst>
          </a:blip>
          <a:srcRect t="15556" b="15555"/>
          <a:stretch/>
        </p:blipFill>
        <p:spPr bwMode="auto">
          <a:xfrm>
            <a:off x="6786665" y="2490198"/>
            <a:ext cx="4244001" cy="292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6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247201392"/>
              </p:ext>
            </p:extLst>
          </p:nvPr>
        </p:nvGraphicFramePr>
        <p:xfrm>
          <a:off x="2177629" y="2204180"/>
          <a:ext cx="7504639" cy="356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Resultado de imagen para roles de trabajo"/>
          <p:cNvPicPr>
            <a:picLocks noChangeAspect="1" noChangeArrowheads="1"/>
          </p:cNvPicPr>
          <p:nvPr/>
        </p:nvPicPr>
        <p:blipFill rotWithShape="1">
          <a:blip r:embed="rId7">
            <a:extLst>
              <a:ext uri="{28A0092B-C50C-407E-A947-70E740481C1C}">
                <a14:useLocalDpi xmlns:a14="http://schemas.microsoft.com/office/drawing/2010/main" val="0"/>
              </a:ext>
            </a:extLst>
          </a:blip>
          <a:srcRect l="36319" t="2641" r="9236"/>
          <a:stretch/>
        </p:blipFill>
        <p:spPr bwMode="auto">
          <a:xfrm>
            <a:off x="8097645" y="4925967"/>
            <a:ext cx="1396291" cy="18726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Autofit/>
          </a:bodyPr>
          <a:lstStyle/>
          <a:p>
            <a:r>
              <a:rPr lang="es-MX" sz="3000" dirty="0"/>
              <a:t>ALGUNOS SISTEMAS DE CLASIFICACIÓN DOCUMENTAL SON:</a:t>
            </a:r>
            <a:br>
              <a:rPr lang="es-MX" sz="3000" dirty="0"/>
            </a:br>
            <a:endParaRPr lang="es-MX" sz="3000" dirty="0"/>
          </a:p>
        </p:txBody>
      </p:sp>
      <p:pic>
        <p:nvPicPr>
          <p:cNvPr id="3074" name="Picture 2" descr="Resultado de imagen para organigrama 3d"/>
          <p:cNvPicPr>
            <a:picLocks noChangeAspect="1" noChangeArrowheads="1"/>
          </p:cNvPicPr>
          <p:nvPr/>
        </p:nvPicPr>
        <p:blipFill rotWithShape="1">
          <a:blip r:embed="rId8">
            <a:extLst>
              <a:ext uri="{28A0092B-C50C-407E-A947-70E740481C1C}">
                <a14:useLocalDpi xmlns:a14="http://schemas.microsoft.com/office/drawing/2010/main" val="0"/>
              </a:ext>
            </a:extLst>
          </a:blip>
          <a:srcRect b="7259"/>
          <a:stretch/>
        </p:blipFill>
        <p:spPr bwMode="auto">
          <a:xfrm>
            <a:off x="3416300" y="4927600"/>
            <a:ext cx="1447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funciones por departamen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550" y="5080000"/>
            <a:ext cx="2742645" cy="171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8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ordenar expedient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5500" y1="53000" x2="95000" y2="77000"/>
                        <a14:foregroundMark x1="76500" y1="89333" x2="84000" y2="86000"/>
                        <a14:foregroundMark x1="94500" y1="90000" x2="99750" y2="61667"/>
                        <a14:foregroundMark x1="99000" y1="68333" x2="99000" y2="49000"/>
                        <a14:backgroundMark x1="87500" y1="95000" x2="86250" y2="98000"/>
                        <a14:backgroundMark x1="98250" y1="89667" x2="99000" y2="97000"/>
                      </a14:backgroundRemoval>
                    </a14:imgEffect>
                  </a14:imgLayer>
                </a14:imgProps>
              </a:ext>
              <a:ext uri="{28A0092B-C50C-407E-A947-70E740481C1C}">
                <a14:useLocalDpi xmlns:a14="http://schemas.microsoft.com/office/drawing/2010/main" val="0"/>
              </a:ext>
            </a:extLst>
          </a:blip>
          <a:srcRect/>
          <a:stretch>
            <a:fillRect/>
          </a:stretch>
        </p:blipFill>
        <p:spPr bwMode="auto">
          <a:xfrm>
            <a:off x="7343049" y="221312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96832" y="283507"/>
            <a:ext cx="10515600" cy="1052103"/>
          </a:xfrm>
        </p:spPr>
        <p:txBody>
          <a:bodyPr>
            <a:normAutofit fontScale="90000"/>
          </a:bodyPr>
          <a:lstStyle/>
          <a:p>
            <a:br>
              <a:rPr lang="es-MX" dirty="0"/>
            </a:br>
            <a:r>
              <a:rPr lang="es-MX" dirty="0"/>
              <a:t>3. Ordenación.</a:t>
            </a:r>
            <a:br>
              <a:rPr lang="es-MX" dirty="0"/>
            </a:br>
            <a:endParaRPr lang="es-MX" dirty="0"/>
          </a:p>
        </p:txBody>
      </p:sp>
      <p:sp>
        <p:nvSpPr>
          <p:cNvPr id="3" name="Marcador de contenido 2"/>
          <p:cNvSpPr>
            <a:spLocks noGrp="1"/>
          </p:cNvSpPr>
          <p:nvPr>
            <p:ph idx="1"/>
          </p:nvPr>
        </p:nvSpPr>
        <p:spPr>
          <a:xfrm>
            <a:off x="1296832" y="1161025"/>
            <a:ext cx="8964768" cy="5278891"/>
          </a:xfrm>
        </p:spPr>
        <p:txBody>
          <a:bodyPr>
            <a:noAutofit/>
          </a:bodyPr>
          <a:lstStyle/>
          <a:p>
            <a:pPr marL="0" indent="0">
              <a:buNone/>
            </a:pPr>
            <a:r>
              <a:rPr lang="es-MX" sz="2200" dirty="0"/>
              <a:t>Es la actividad de colocar los documentos de manera secuencial en sus unidades de instalación:</a:t>
            </a:r>
          </a:p>
          <a:p>
            <a:pPr marL="0" indent="0">
              <a:buNone/>
            </a:pPr>
            <a:endParaRPr lang="es-MX" sz="2200" dirty="0"/>
          </a:p>
          <a:p>
            <a:pPr>
              <a:buFont typeface="Wingdings" panose="05000000000000000000" pitchFamily="2" charset="2"/>
              <a:buChar char="Ø"/>
            </a:pPr>
            <a:r>
              <a:rPr lang="es-MX" sz="2200" dirty="0"/>
              <a:t>Fólderes o Carpetas</a:t>
            </a:r>
          </a:p>
          <a:p>
            <a:pPr>
              <a:buFont typeface="Wingdings" panose="05000000000000000000" pitchFamily="2" charset="2"/>
              <a:buChar char="Ø"/>
            </a:pPr>
            <a:r>
              <a:rPr lang="es-MX" sz="2200" dirty="0"/>
              <a:t>Archiveros Metálicos</a:t>
            </a:r>
          </a:p>
          <a:p>
            <a:pPr>
              <a:buFont typeface="Wingdings" panose="05000000000000000000" pitchFamily="2" charset="2"/>
              <a:buChar char="Ø"/>
            </a:pPr>
            <a:r>
              <a:rPr lang="es-MX" sz="2200" dirty="0"/>
              <a:t>Cajas de archivo</a:t>
            </a:r>
          </a:p>
          <a:p>
            <a:pPr marL="0" indent="0">
              <a:buNone/>
            </a:pPr>
            <a:endParaRPr lang="es-MX" sz="2200" dirty="0"/>
          </a:p>
          <a:p>
            <a:pPr marL="0" indent="0">
              <a:buNone/>
            </a:pPr>
            <a:r>
              <a:rPr lang="es-MX" sz="2200" dirty="0"/>
              <a:t>Y se ordenan de acuerdo a un sistema y uno o varios métodos.</a:t>
            </a:r>
          </a:p>
          <a:p>
            <a:pPr marL="0" indent="0">
              <a:buNone/>
            </a:pPr>
            <a:r>
              <a:rPr lang="es-MX" sz="2200" b="1" dirty="0"/>
              <a:t>Jerarquía de la ordenación.</a:t>
            </a:r>
          </a:p>
          <a:p>
            <a:pPr marL="0" indent="0" algn="ctr">
              <a:buNone/>
            </a:pPr>
            <a:r>
              <a:rPr lang="es-MX" sz="2200" dirty="0"/>
              <a:t> </a:t>
            </a:r>
            <a:r>
              <a:rPr lang="es-MX" sz="2200" dirty="0">
                <a:solidFill>
                  <a:schemeClr val="accent1">
                    <a:lumMod val="50000"/>
                  </a:schemeClr>
                </a:solidFill>
              </a:rPr>
              <a:t>Expedientes ordenados por Sección y posteriormente por Serie documental de acuerdo al </a:t>
            </a:r>
            <a:r>
              <a:rPr lang="es-MX" sz="2200" dirty="0" err="1">
                <a:solidFill>
                  <a:schemeClr val="accent1">
                    <a:lumMod val="50000"/>
                  </a:schemeClr>
                </a:solidFill>
              </a:rPr>
              <a:t>CADIDO</a:t>
            </a:r>
            <a:r>
              <a:rPr lang="es-MX" sz="2200" dirty="0">
                <a:solidFill>
                  <a:schemeClr val="accent1">
                    <a:lumMod val="50000"/>
                  </a:schemeClr>
                </a:solidFill>
              </a:rPr>
              <a:t>.</a:t>
            </a:r>
          </a:p>
          <a:p>
            <a:pPr marL="0" indent="0">
              <a:buNone/>
            </a:pPr>
            <a:endParaRPr lang="es-MX" sz="2200" dirty="0"/>
          </a:p>
        </p:txBody>
      </p:sp>
    </p:spTree>
    <p:extLst>
      <p:ext uri="{BB962C8B-B14F-4D97-AF65-F5344CB8AC3E}">
        <p14:creationId xmlns:p14="http://schemas.microsoft.com/office/powerpoint/2010/main" val="59015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4099" y="19224"/>
            <a:ext cx="10515600" cy="1052103"/>
          </a:xfrm>
        </p:spPr>
        <p:txBody>
          <a:bodyPr>
            <a:normAutofit fontScale="90000"/>
          </a:bodyPr>
          <a:lstStyle/>
          <a:p>
            <a:br>
              <a:rPr lang="es-MX" dirty="0"/>
            </a:br>
            <a:r>
              <a:rPr lang="es-MX" dirty="0"/>
              <a:t>Ejemplos:</a:t>
            </a:r>
          </a:p>
        </p:txBody>
      </p:sp>
      <p:graphicFrame>
        <p:nvGraphicFramePr>
          <p:cNvPr id="5" name="Tabla 4"/>
          <p:cNvGraphicFramePr>
            <a:graphicFrameLocks noGrp="1"/>
          </p:cNvGraphicFramePr>
          <p:nvPr>
            <p:extLst>
              <p:ext uri="{D42A27DB-BD31-4B8C-83A1-F6EECF244321}">
                <p14:modId xmlns:p14="http://schemas.microsoft.com/office/powerpoint/2010/main" val="974035572"/>
              </p:ext>
            </p:extLst>
          </p:nvPr>
        </p:nvGraphicFramePr>
        <p:xfrm>
          <a:off x="1200149" y="1349276"/>
          <a:ext cx="10223499" cy="4871933"/>
        </p:xfrm>
        <a:graphic>
          <a:graphicData uri="http://schemas.openxmlformats.org/drawingml/2006/table">
            <a:tbl>
              <a:tblPr firstRow="1" bandRow="1">
                <a:tableStyleId>{16D9F66E-5EB9-4882-86FB-DCBF35E3C3E4}</a:tableStyleId>
              </a:tblPr>
              <a:tblGrid>
                <a:gridCol w="1695257">
                  <a:extLst>
                    <a:ext uri="{9D8B030D-6E8A-4147-A177-3AD203B41FA5}">
                      <a16:colId xmlns:a16="http://schemas.microsoft.com/office/drawing/2014/main" val="20000"/>
                    </a:ext>
                  </a:extLst>
                </a:gridCol>
                <a:gridCol w="6017294">
                  <a:extLst>
                    <a:ext uri="{9D8B030D-6E8A-4147-A177-3AD203B41FA5}">
                      <a16:colId xmlns:a16="http://schemas.microsoft.com/office/drawing/2014/main" val="20001"/>
                    </a:ext>
                  </a:extLst>
                </a:gridCol>
                <a:gridCol w="2510948">
                  <a:extLst>
                    <a:ext uri="{9D8B030D-6E8A-4147-A177-3AD203B41FA5}">
                      <a16:colId xmlns:a16="http://schemas.microsoft.com/office/drawing/2014/main" val="20002"/>
                    </a:ext>
                  </a:extLst>
                </a:gridCol>
              </a:tblGrid>
              <a:tr h="387358">
                <a:tc>
                  <a:txBody>
                    <a:bodyPr/>
                    <a:lstStyle/>
                    <a:p>
                      <a:pPr algn="ctr"/>
                      <a:r>
                        <a:rPr lang="es-MX" sz="1300" b="0" dirty="0"/>
                        <a:t>NUMÉRICO</a:t>
                      </a:r>
                      <a:endParaRPr lang="es-MX" sz="1300" b="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dirty="0"/>
                        <a:t>Asignación de números  a cada expediente, para su orden secuencial.</a:t>
                      </a:r>
                    </a:p>
                    <a:p>
                      <a:endParaRPr lang="es-MX" sz="1400" b="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t>1, 2, 3, 4, 5, 6, ………..</a:t>
                      </a:r>
                    </a:p>
                    <a:p>
                      <a:endParaRPr lang="es-MX" sz="1200" b="0" dirty="0">
                        <a:latin typeface="Trebuchet MS" panose="020B0603020202020204" pitchFamily="34" charset="0"/>
                      </a:endParaRPr>
                    </a:p>
                  </a:txBody>
                  <a:tcPr marL="81828" marR="81828" marT="40914" marB="40914"/>
                </a:tc>
                <a:extLst>
                  <a:ext uri="{0D108BD9-81ED-4DB2-BD59-A6C34878D82A}">
                    <a16:rowId xmlns:a16="http://schemas.microsoft.com/office/drawing/2014/main" val="10000"/>
                  </a:ext>
                </a:extLst>
              </a:tr>
              <a:tr h="409722">
                <a:tc>
                  <a:txBody>
                    <a:bodyPr/>
                    <a:lstStyle/>
                    <a:p>
                      <a:pPr algn="ctr"/>
                      <a:r>
                        <a:rPr lang="es-MX" sz="1300" dirty="0"/>
                        <a:t>ALFABÉTICO</a:t>
                      </a:r>
                      <a:endParaRPr lang="es-MX" sz="1300" dirty="0">
                        <a:latin typeface="Trebuchet MS" panose="020B0603020202020204" pitchFamily="34" charset="0"/>
                      </a:endParaRPr>
                    </a:p>
                  </a:txBody>
                  <a:tcPr marL="81828" marR="81828" marT="40914" marB="40914"/>
                </a:tc>
                <a:tc>
                  <a:txBody>
                    <a:bodyPr/>
                    <a:lstStyle/>
                    <a:p>
                      <a:pPr algn="just"/>
                      <a:r>
                        <a:rPr lang="es-MX" sz="1300" dirty="0"/>
                        <a:t>Se integra alfabéticamente el acervo documental, de acuerdo a títulos y encabezados establecidos, tomando en cuenta las letras del alfabeto</a:t>
                      </a:r>
                      <a:endParaRPr lang="es-MX" sz="1300" dirty="0">
                        <a:latin typeface="Trebuchet MS" panose="020B0603020202020204" pitchFamily="34" charset="0"/>
                      </a:endParaRPr>
                    </a:p>
                  </a:txBody>
                  <a:tcPr marL="81828" marR="81828" marT="40914" marB="40914"/>
                </a:tc>
                <a:tc>
                  <a:txBody>
                    <a:bodyPr/>
                    <a:lstStyle/>
                    <a:p>
                      <a:r>
                        <a:rPr lang="es-MX" sz="1100" dirty="0"/>
                        <a:t>A, B, C, D, E, F, ………</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1"/>
                  </a:ext>
                </a:extLst>
              </a:tr>
              <a:tr h="484388">
                <a:tc>
                  <a:txBody>
                    <a:bodyPr/>
                    <a:lstStyle/>
                    <a:p>
                      <a:pPr algn="ctr"/>
                      <a:r>
                        <a:rPr lang="es-MX" sz="1300" dirty="0"/>
                        <a:t>GEOGRÁFICO</a:t>
                      </a:r>
                      <a:endParaRPr lang="es-MX" sz="1300" dirty="0">
                        <a:latin typeface="Trebuchet MS" panose="020B0603020202020204" pitchFamily="34" charset="0"/>
                      </a:endParaRPr>
                    </a:p>
                  </a:txBody>
                  <a:tcPr marL="81828" marR="81828" marT="40914" marB="40914"/>
                </a:tc>
                <a:tc>
                  <a:txBody>
                    <a:bodyPr/>
                    <a:lstStyle/>
                    <a:p>
                      <a:pPr algn="just"/>
                      <a:r>
                        <a:rPr lang="es-MX" sz="1300" dirty="0"/>
                        <a:t>Consiste en tomar en cuenta la división geográfica y política de  un lugar.</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a:t>continente, nación, estado, distrito, población, ciudad, etc.</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2"/>
                  </a:ext>
                </a:extLst>
              </a:tr>
              <a:tr h="501151">
                <a:tc>
                  <a:txBody>
                    <a:bodyPr/>
                    <a:lstStyle/>
                    <a:p>
                      <a:pPr algn="ctr"/>
                      <a:r>
                        <a:rPr lang="es-MX" sz="1300" dirty="0"/>
                        <a:t>NUMERALIA</a:t>
                      </a:r>
                      <a:endParaRPr lang="es-MX" sz="1300" dirty="0">
                        <a:latin typeface="Trebuchet MS" panose="020B0603020202020204" pitchFamily="34" charset="0"/>
                      </a:endParaRPr>
                    </a:p>
                  </a:txBody>
                  <a:tcPr marL="81828" marR="81828" marT="40914" marB="40914"/>
                </a:tc>
                <a:tc>
                  <a:txBody>
                    <a:bodyPr/>
                    <a:lstStyle/>
                    <a:p>
                      <a:pPr algn="just"/>
                      <a:r>
                        <a:rPr lang="es-MX" sz="1300" dirty="0"/>
                        <a:t>Reúne las ventajas de los sistemas Alfabético</a:t>
                      </a:r>
                      <a:r>
                        <a:rPr lang="es-MX" sz="1300" baseline="0" dirty="0"/>
                        <a:t> y Numérico.</a:t>
                      </a:r>
                      <a:endParaRPr lang="es-MX" sz="1300" dirty="0">
                        <a:latin typeface="Trebuchet MS" panose="020B0603020202020204" pitchFamily="34" charset="0"/>
                      </a:endParaRPr>
                    </a:p>
                  </a:txBody>
                  <a:tcPr marL="81828" marR="81828" marT="40914" marB="40914"/>
                </a:tc>
                <a:tc>
                  <a:txBody>
                    <a:bodyPr/>
                    <a:lstStyle/>
                    <a:p>
                      <a:r>
                        <a:rPr lang="es-MX" sz="1100" dirty="0"/>
                        <a:t>A-1</a:t>
                      </a:r>
                    </a:p>
                    <a:p>
                      <a:r>
                        <a:rPr lang="es-MX" sz="1100" dirty="0"/>
                        <a:t>B-2</a:t>
                      </a:r>
                    </a:p>
                    <a:p>
                      <a:r>
                        <a:rPr lang="es-MX" sz="1100" dirty="0"/>
                        <a:t>C-3</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3"/>
                  </a:ext>
                </a:extLst>
              </a:tr>
              <a:tr h="564517">
                <a:tc>
                  <a:txBody>
                    <a:bodyPr/>
                    <a:lstStyle/>
                    <a:p>
                      <a:pPr algn="ctr"/>
                      <a:r>
                        <a:rPr lang="es-MX" sz="1300" dirty="0"/>
                        <a:t>TOPOGRÁFICO</a:t>
                      </a:r>
                      <a:endParaRPr lang="es-MX" sz="1300" dirty="0">
                        <a:latin typeface="Trebuchet MS" panose="020B0603020202020204" pitchFamily="34" charset="0"/>
                      </a:endParaRPr>
                    </a:p>
                  </a:txBody>
                  <a:tcPr marL="81828" marR="81828" marT="40914" marB="40914"/>
                </a:tc>
                <a:tc>
                  <a:txBody>
                    <a:bodyPr/>
                    <a:lstStyle/>
                    <a:p>
                      <a:pPr algn="just"/>
                      <a:r>
                        <a:rPr lang="es-MX" sz="1300" dirty="0"/>
                        <a:t>Consistirá en señalar el lugar en que se encuentran los expedientes por medio de claves, permitiendo la fácil localización de la documentación.</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a:t>Zona, nivel, sala, sección, estantes, caja…</a:t>
                      </a:r>
                    </a:p>
                    <a:p>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4"/>
                  </a:ext>
                </a:extLst>
              </a:tr>
              <a:tr h="579518">
                <a:tc>
                  <a:txBody>
                    <a:bodyPr/>
                    <a:lstStyle/>
                    <a:p>
                      <a:pPr algn="ctr"/>
                      <a:r>
                        <a:rPr lang="es-MX" sz="1300" dirty="0"/>
                        <a:t>POR ASUNTOS</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a:t>Este sistema se apoya en la formación de series es decir, con base a la relación de semejanza que exista en los expedientes del cual se obtendrá el título principal.</a:t>
                      </a:r>
                      <a:endParaRPr lang="es-MX" sz="1300" dirty="0">
                        <a:latin typeface="Trebuchet MS" panose="020B0603020202020204" pitchFamily="34" charset="0"/>
                      </a:endParaRPr>
                    </a:p>
                  </a:txBody>
                  <a:tcPr marL="81828" marR="81828" marT="40914" marB="40914"/>
                </a:tc>
                <a:tc>
                  <a:txBody>
                    <a:bodyPr/>
                    <a:lstStyle/>
                    <a:p>
                      <a:r>
                        <a:rPr lang="es-MX" sz="1100" dirty="0"/>
                        <a:t>Facturas,</a:t>
                      </a:r>
                    </a:p>
                    <a:p>
                      <a:r>
                        <a:rPr lang="es-MX" sz="1100" dirty="0"/>
                        <a:t>Convenios,</a:t>
                      </a:r>
                    </a:p>
                    <a:p>
                      <a:r>
                        <a:rPr lang="es-MX" sz="1100" dirty="0"/>
                        <a:t>Cultura</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5"/>
                  </a:ext>
                </a:extLst>
              </a:tr>
              <a:tr h="701678">
                <a:tc>
                  <a:txBody>
                    <a:bodyPr/>
                    <a:lstStyle/>
                    <a:p>
                      <a:pPr algn="ctr"/>
                      <a:r>
                        <a:rPr lang="es-MX" sz="1300" dirty="0"/>
                        <a:t>NUMÉRICO DECIMAL</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a:t>Consiste en dividir la unidad en grupos llamados clases, que a su vez cada una de éstas se dividirán en  diez grupos llamadas divisiones y éstas a su vez en diez más llamadas secciones, las cuales se podrán seguir dividiendo.</a:t>
                      </a:r>
                      <a:endParaRPr lang="es-MX" sz="1300" dirty="0">
                        <a:latin typeface="Trebuchet MS" panose="020B0603020202020204" pitchFamily="34" charset="0"/>
                      </a:endParaRPr>
                    </a:p>
                  </a:txBody>
                  <a:tcPr marL="81828" marR="81828" marT="40914" marB="40914"/>
                </a:tc>
                <a:tc>
                  <a:txBody>
                    <a:bodyPr/>
                    <a:lstStyle/>
                    <a:p>
                      <a:r>
                        <a:rPr lang="es-MX" sz="1100" dirty="0"/>
                        <a:t>1.1.</a:t>
                      </a:r>
                    </a:p>
                    <a:p>
                      <a:r>
                        <a:rPr lang="es-MX" sz="1100" dirty="0"/>
                        <a:t>1.1.1</a:t>
                      </a:r>
                    </a:p>
                    <a:p>
                      <a:r>
                        <a:rPr lang="es-MX" sz="1100" dirty="0"/>
                        <a:t>1.1.2</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6"/>
                  </a:ext>
                </a:extLst>
              </a:tr>
              <a:tr h="380490">
                <a:tc>
                  <a:txBody>
                    <a:bodyPr/>
                    <a:lstStyle/>
                    <a:p>
                      <a:pPr algn="ctr"/>
                      <a:r>
                        <a:rPr lang="es-MX" sz="1300" dirty="0"/>
                        <a:t>CRONOLÓGICO</a:t>
                      </a:r>
                      <a:endParaRPr lang="es-MX" sz="1300" dirty="0">
                        <a:latin typeface="Trebuchet MS" panose="020B0603020202020204" pitchFamily="34" charset="0"/>
                      </a:endParaRPr>
                    </a:p>
                  </a:txBody>
                  <a:tcPr marL="81828" marR="81828" marT="40914" marB="40914"/>
                </a:tc>
                <a:tc>
                  <a:txBody>
                    <a:bodyPr/>
                    <a:lstStyle/>
                    <a:p>
                      <a:pPr algn="just"/>
                      <a:r>
                        <a:rPr lang="es-MX" sz="1300" dirty="0"/>
                        <a:t>Se ordenan los expedientes  o documentos en razón de las fechas.</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a:t>2013 Enero 18</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7"/>
                  </a:ext>
                </a:extLst>
              </a:tr>
              <a:tr h="579518">
                <a:tc>
                  <a:txBody>
                    <a:bodyPr/>
                    <a:lstStyle/>
                    <a:p>
                      <a:pPr algn="ctr"/>
                      <a:r>
                        <a:rPr lang="es-MX" sz="1300" dirty="0"/>
                        <a:t>CROMÁTICO</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a:t>Consiste en separar los expedientes o asuntos asignándoles un color diferente a cada uno. </a:t>
                      </a:r>
                    </a:p>
                    <a:p>
                      <a:pPr algn="just"/>
                      <a:endParaRPr lang="es-MX" sz="1300" dirty="0">
                        <a:latin typeface="Trebuchet MS" panose="020B0603020202020204" pitchFamily="34" charset="0"/>
                      </a:endParaRPr>
                    </a:p>
                  </a:txBody>
                  <a:tcPr marL="81828" marR="81828" marT="40914" marB="40914"/>
                </a:tc>
                <a:tc>
                  <a:txBody>
                    <a:bodyPr/>
                    <a:lstStyle/>
                    <a:p>
                      <a:r>
                        <a:rPr lang="es-MX" sz="1100" dirty="0"/>
                        <a:t>VERDE</a:t>
                      </a:r>
                    </a:p>
                    <a:p>
                      <a:r>
                        <a:rPr lang="es-MX" sz="1100" dirty="0"/>
                        <a:t>AZUL</a:t>
                      </a:r>
                    </a:p>
                    <a:p>
                      <a:r>
                        <a:rPr lang="es-MX" sz="1100" dirty="0"/>
                        <a:t>AMARILLO,</a:t>
                      </a:r>
                      <a:r>
                        <a:rPr lang="es-MX" sz="1100" baseline="0" dirty="0"/>
                        <a:t> ETC</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14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objetiv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210810" y="2993366"/>
            <a:ext cx="3981005" cy="353613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78649" y="1114667"/>
            <a:ext cx="10515600" cy="1069591"/>
          </a:xfrm>
        </p:spPr>
        <p:txBody>
          <a:bodyPr>
            <a:normAutofit fontScale="90000"/>
          </a:bodyPr>
          <a:lstStyle/>
          <a:p>
            <a:br>
              <a:rPr lang="es-MX" dirty="0"/>
            </a:br>
            <a:r>
              <a:rPr lang="es-MX" sz="4900" dirty="0"/>
              <a:t>OBJETIVO GENERAL</a:t>
            </a:r>
            <a:br>
              <a:rPr lang="es-MX" dirty="0"/>
            </a:br>
            <a:endParaRPr lang="es-MX" dirty="0"/>
          </a:p>
        </p:txBody>
      </p:sp>
      <p:sp>
        <p:nvSpPr>
          <p:cNvPr id="3" name="Marcador de contenido 2"/>
          <p:cNvSpPr>
            <a:spLocks noGrp="1"/>
          </p:cNvSpPr>
          <p:nvPr>
            <p:ph idx="1"/>
          </p:nvPr>
        </p:nvSpPr>
        <p:spPr>
          <a:xfrm>
            <a:off x="1378475" y="2405964"/>
            <a:ext cx="9515948" cy="2832242"/>
          </a:xfrm>
        </p:spPr>
        <p:txBody>
          <a:bodyPr>
            <a:normAutofit lnSpcReduction="10000"/>
          </a:bodyPr>
          <a:lstStyle/>
          <a:p>
            <a:pPr marL="0" indent="0" algn="just">
              <a:buNone/>
            </a:pPr>
            <a:r>
              <a:rPr lang="es-MX" sz="2500" dirty="0"/>
              <a:t>Que los Responsables de Archivo de las áreas, identifiquen la conformación del Expediente, que reconozca como instrumento de consulta el Cuadro general de Clasificación archivística y el Catálogo de Disposición Documental, las partes que los componen; así como los elementos de la Fórmula Clasificadora como parte fundamental de la identificación del expediente, mismo que será controlado a través del Inventario General de Archivo de Trámite y la Guía Simple de Archivo.</a:t>
            </a:r>
          </a:p>
          <a:p>
            <a:pPr marL="0" indent="0" algn="just">
              <a:buNone/>
            </a:pPr>
            <a:endParaRPr lang="es-MX" sz="2500" dirty="0"/>
          </a:p>
          <a:p>
            <a:pPr marL="0" indent="0" algn="just">
              <a:buNone/>
            </a:pPr>
            <a:endParaRPr lang="es-MX" sz="2500" dirty="0"/>
          </a:p>
        </p:txBody>
      </p:sp>
    </p:spTree>
    <p:extLst>
      <p:ext uri="{BB962C8B-B14F-4D97-AF65-F5344CB8AC3E}">
        <p14:creationId xmlns:p14="http://schemas.microsoft.com/office/powerpoint/2010/main" val="267967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xpediente 3d"/>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b="11542"/>
          <a:stretch/>
        </p:blipFill>
        <p:spPr bwMode="auto">
          <a:xfrm>
            <a:off x="6727371" y="1472232"/>
            <a:ext cx="4774818" cy="45159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82532" y="143807"/>
            <a:ext cx="10515600" cy="1052103"/>
          </a:xfrm>
        </p:spPr>
        <p:txBody>
          <a:bodyPr>
            <a:normAutofit fontScale="90000"/>
          </a:bodyPr>
          <a:lstStyle/>
          <a:p>
            <a:br>
              <a:rPr lang="es-MX" dirty="0"/>
            </a:br>
            <a:r>
              <a:rPr lang="es-MX" dirty="0"/>
              <a:t>EXPEDIENTE</a:t>
            </a:r>
          </a:p>
        </p:txBody>
      </p:sp>
      <p:sp>
        <p:nvSpPr>
          <p:cNvPr id="3" name="Marcador de contenido 2"/>
          <p:cNvSpPr>
            <a:spLocks noGrp="1"/>
          </p:cNvSpPr>
          <p:nvPr>
            <p:ph idx="1"/>
          </p:nvPr>
        </p:nvSpPr>
        <p:spPr>
          <a:xfrm>
            <a:off x="1079500" y="1363209"/>
            <a:ext cx="10618632" cy="4466091"/>
          </a:xfrm>
        </p:spPr>
        <p:txBody>
          <a:bodyPr>
            <a:normAutofit fontScale="92500" lnSpcReduction="20000"/>
          </a:bodyPr>
          <a:lstStyle/>
          <a:p>
            <a:pPr marL="0" indent="0" algn="just">
              <a:buNone/>
            </a:pPr>
            <a:r>
              <a:rPr lang="es-MX" dirty="0"/>
              <a:t>Unidad documental constituida por uno o varios documentos de archivo, ordenados y relacionados por un mismo asunto, actividad o trámite de los sujetos obligados.</a:t>
            </a:r>
          </a:p>
          <a:p>
            <a:pPr marL="0" indent="0" algn="just">
              <a:buNone/>
            </a:pPr>
            <a:endParaRPr lang="es-MX" sz="3300" b="1" dirty="0"/>
          </a:p>
          <a:p>
            <a:pPr marL="0" indent="0" algn="just">
              <a:buNone/>
            </a:pPr>
            <a:r>
              <a:rPr lang="es-MX" sz="3300" b="1" dirty="0"/>
              <a:t>Expediente electrónico:</a:t>
            </a:r>
          </a:p>
          <a:p>
            <a:pPr marL="0" indent="0" algn="just">
              <a:buNone/>
            </a:pPr>
            <a:r>
              <a:rPr lang="es-MX" dirty="0"/>
              <a:t>Expediente constituido por uno o varios documentos de archivo electrónicos ordenados conforme al </a:t>
            </a:r>
            <a:r>
              <a:rPr lang="es-MX" dirty="0" err="1"/>
              <a:t>CADIDO</a:t>
            </a:r>
            <a:r>
              <a:rPr lang="es-MX" dirty="0"/>
              <a:t>, cuya gestión desde su producción, tratamiento archivístico, conservación, servicio y disposición final se ejecuta mediante el sistema automatizado de gestión y control de documentos de la dependencia.</a:t>
            </a:r>
          </a:p>
          <a:p>
            <a:pPr marL="0" indent="0" algn="just">
              <a:buNone/>
            </a:pPr>
            <a:r>
              <a:rPr lang="es-MX" dirty="0"/>
              <a:t>1) Expediente de Trámite: gestiones principales del área, normadas y relación de acuerdo con su causa-efecto.</a:t>
            </a:r>
          </a:p>
          <a:p>
            <a:pPr marL="0" indent="0" algn="just">
              <a:buNone/>
            </a:pPr>
            <a:r>
              <a:rPr lang="es-MX" dirty="0"/>
              <a:t>2) Expediente de Conocimiento: materializan actividades para informar, comunicar, hacer constancia; sin producir resolución administrativa.</a:t>
            </a:r>
          </a:p>
          <a:p>
            <a:pPr marL="0" indent="0" algn="just">
              <a:buNone/>
            </a:pPr>
            <a:endParaRPr lang="es-MX" dirty="0"/>
          </a:p>
        </p:txBody>
      </p:sp>
    </p:spTree>
    <p:extLst>
      <p:ext uri="{BB962C8B-B14F-4D97-AF65-F5344CB8AC3E}">
        <p14:creationId xmlns:p14="http://schemas.microsoft.com/office/powerpoint/2010/main" val="203555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511623" y="2653222"/>
            <a:ext cx="3820451" cy="2655378"/>
            <a:chOff x="6658510" y="4666137"/>
            <a:chExt cx="2449008" cy="1644150"/>
          </a:xfrm>
        </p:grpSpPr>
        <p:pic>
          <p:nvPicPr>
            <p:cNvPr id="5" name="Imagen 4"/>
            <p:cNvPicPr>
              <a:picLocks noChangeAspect="1"/>
            </p:cNvPicPr>
            <p:nvPr/>
          </p:nvPicPr>
          <p:blipFill rotWithShape="1">
            <a:blip r:embed="rId2">
              <a:clrChange>
                <a:clrFrom>
                  <a:srgbClr val="E5E5E5"/>
                </a:clrFrom>
                <a:clrTo>
                  <a:srgbClr val="E5E5E5">
                    <a:alpha val="0"/>
                  </a:srgbClr>
                </a:clrTo>
              </a:clrChange>
            </a:blip>
            <a:srcRect l="11062" t="42133" r="48878" b="2348"/>
            <a:stretch/>
          </p:blipFill>
          <p:spPr>
            <a:xfrm>
              <a:off x="6658510" y="4666137"/>
              <a:ext cx="2449008" cy="1644150"/>
            </a:xfrm>
            <a:prstGeom prst="rect">
              <a:avLst/>
            </a:prstGeom>
          </p:spPr>
        </p:pic>
        <p:sp>
          <p:nvSpPr>
            <p:cNvPr id="6" name="CuadroTexto 5"/>
            <p:cNvSpPr txBox="1"/>
            <p:nvPr/>
          </p:nvSpPr>
          <p:spPr>
            <a:xfrm>
              <a:off x="6673755" y="5063305"/>
              <a:ext cx="341194" cy="197035"/>
            </a:xfrm>
            <a:prstGeom prst="rect">
              <a:avLst/>
            </a:prstGeom>
            <a:noFill/>
          </p:spPr>
          <p:txBody>
            <a:bodyPr wrap="square" rtlCol="0">
              <a:spAutoFit/>
            </a:bodyPr>
            <a:lstStyle/>
            <a:p>
              <a:r>
                <a:rPr lang="es-MX" sz="1200" dirty="0">
                  <a:latin typeface="Trebuchet MS" panose="020B0603020202020204" pitchFamily="34" charset="0"/>
                </a:rPr>
                <a:t>54</a:t>
              </a:r>
            </a:p>
          </p:txBody>
        </p:sp>
        <p:sp>
          <p:nvSpPr>
            <p:cNvPr id="7" name="CuadroTexto 6"/>
            <p:cNvSpPr txBox="1"/>
            <p:nvPr/>
          </p:nvSpPr>
          <p:spPr>
            <a:xfrm>
              <a:off x="7180999" y="5065572"/>
              <a:ext cx="341194" cy="197035"/>
            </a:xfrm>
            <a:prstGeom prst="rect">
              <a:avLst/>
            </a:prstGeom>
            <a:noFill/>
          </p:spPr>
          <p:txBody>
            <a:bodyPr wrap="square" rtlCol="0">
              <a:spAutoFit/>
            </a:bodyPr>
            <a:lstStyle/>
            <a:p>
              <a:r>
                <a:rPr lang="es-MX" sz="1200" dirty="0">
                  <a:latin typeface="Trebuchet MS" panose="020B0603020202020204" pitchFamily="34" charset="0"/>
                </a:rPr>
                <a:t>54</a:t>
              </a:r>
            </a:p>
          </p:txBody>
        </p:sp>
        <p:sp>
          <p:nvSpPr>
            <p:cNvPr id="8" name="CuadroTexto 7"/>
            <p:cNvSpPr txBox="1"/>
            <p:nvPr/>
          </p:nvSpPr>
          <p:spPr>
            <a:xfrm>
              <a:off x="7699616" y="5078899"/>
              <a:ext cx="341194" cy="197035"/>
            </a:xfrm>
            <a:prstGeom prst="rect">
              <a:avLst/>
            </a:prstGeom>
            <a:noFill/>
          </p:spPr>
          <p:txBody>
            <a:bodyPr wrap="square" rtlCol="0">
              <a:spAutoFit/>
            </a:bodyPr>
            <a:lstStyle/>
            <a:p>
              <a:r>
                <a:rPr lang="es-MX" sz="1200" dirty="0">
                  <a:latin typeface="Trebuchet MS" panose="020B0603020202020204" pitchFamily="34" charset="0"/>
                </a:rPr>
                <a:t>54</a:t>
              </a:r>
            </a:p>
          </p:txBody>
        </p:sp>
        <p:sp>
          <p:nvSpPr>
            <p:cNvPr id="9" name="CuadroTexto 8"/>
            <p:cNvSpPr txBox="1"/>
            <p:nvPr/>
          </p:nvSpPr>
          <p:spPr>
            <a:xfrm>
              <a:off x="8218233" y="5076117"/>
              <a:ext cx="341194" cy="197035"/>
            </a:xfrm>
            <a:prstGeom prst="rect">
              <a:avLst/>
            </a:prstGeom>
            <a:noFill/>
          </p:spPr>
          <p:txBody>
            <a:bodyPr wrap="square" rtlCol="0">
              <a:spAutoFit/>
            </a:bodyPr>
            <a:lstStyle/>
            <a:p>
              <a:r>
                <a:rPr lang="es-MX" sz="1200" dirty="0">
                  <a:latin typeface="Trebuchet MS" panose="020B0603020202020204" pitchFamily="34" charset="0"/>
                </a:rPr>
                <a:t>54</a:t>
              </a:r>
            </a:p>
          </p:txBody>
        </p:sp>
        <p:sp>
          <p:nvSpPr>
            <p:cNvPr id="10" name="CuadroTexto 9"/>
            <p:cNvSpPr txBox="1"/>
            <p:nvPr/>
          </p:nvSpPr>
          <p:spPr>
            <a:xfrm>
              <a:off x="6716970" y="5475017"/>
              <a:ext cx="341194" cy="197035"/>
            </a:xfrm>
            <a:prstGeom prst="rect">
              <a:avLst/>
            </a:prstGeom>
            <a:noFill/>
          </p:spPr>
          <p:txBody>
            <a:bodyPr wrap="square" rtlCol="0">
              <a:spAutoFit/>
            </a:bodyPr>
            <a:lstStyle/>
            <a:p>
              <a:r>
                <a:rPr lang="es-MX" sz="1200" dirty="0">
                  <a:latin typeface="Trebuchet MS" panose="020B0603020202020204" pitchFamily="34" charset="0"/>
                </a:rPr>
                <a:t>I</a:t>
              </a:r>
            </a:p>
          </p:txBody>
        </p:sp>
        <p:sp>
          <p:nvSpPr>
            <p:cNvPr id="11" name="CuadroTexto 10"/>
            <p:cNvSpPr txBox="1"/>
            <p:nvPr/>
          </p:nvSpPr>
          <p:spPr>
            <a:xfrm>
              <a:off x="7224215" y="5475016"/>
              <a:ext cx="341194" cy="197036"/>
            </a:xfrm>
            <a:prstGeom prst="rect">
              <a:avLst/>
            </a:prstGeom>
            <a:noFill/>
          </p:spPr>
          <p:txBody>
            <a:bodyPr wrap="square" rtlCol="0">
              <a:spAutoFit/>
            </a:bodyPr>
            <a:lstStyle/>
            <a:p>
              <a:r>
                <a:rPr lang="es-MX" sz="1200" dirty="0">
                  <a:latin typeface="Trebuchet MS" panose="020B0603020202020204" pitchFamily="34" charset="0"/>
                </a:rPr>
                <a:t>II</a:t>
              </a:r>
            </a:p>
          </p:txBody>
        </p:sp>
        <p:sp>
          <p:nvSpPr>
            <p:cNvPr id="12" name="CuadroTexto 11"/>
            <p:cNvSpPr txBox="1"/>
            <p:nvPr/>
          </p:nvSpPr>
          <p:spPr>
            <a:xfrm>
              <a:off x="7726910" y="5477019"/>
              <a:ext cx="341194" cy="197036"/>
            </a:xfrm>
            <a:prstGeom prst="rect">
              <a:avLst/>
            </a:prstGeom>
            <a:noFill/>
          </p:spPr>
          <p:txBody>
            <a:bodyPr wrap="square" rtlCol="0">
              <a:spAutoFit/>
            </a:bodyPr>
            <a:lstStyle/>
            <a:p>
              <a:r>
                <a:rPr lang="es-MX" sz="1200" dirty="0">
                  <a:latin typeface="Trebuchet MS" panose="020B0603020202020204" pitchFamily="34" charset="0"/>
                </a:rPr>
                <a:t>III</a:t>
              </a:r>
            </a:p>
          </p:txBody>
        </p:sp>
        <p:sp>
          <p:nvSpPr>
            <p:cNvPr id="13" name="CuadroTexto 12"/>
            <p:cNvSpPr txBox="1"/>
            <p:nvPr/>
          </p:nvSpPr>
          <p:spPr>
            <a:xfrm>
              <a:off x="8254979" y="5475016"/>
              <a:ext cx="341194" cy="197036"/>
            </a:xfrm>
            <a:prstGeom prst="rect">
              <a:avLst/>
            </a:prstGeom>
            <a:noFill/>
          </p:spPr>
          <p:txBody>
            <a:bodyPr wrap="square" rtlCol="0">
              <a:spAutoFit/>
            </a:bodyPr>
            <a:lstStyle/>
            <a:p>
              <a:r>
                <a:rPr lang="es-MX" sz="1200" dirty="0">
                  <a:latin typeface="Trebuchet MS" panose="020B0603020202020204" pitchFamily="34" charset="0"/>
                </a:rPr>
                <a:t>IV</a:t>
              </a:r>
            </a:p>
          </p:txBody>
        </p:sp>
      </p:grpSp>
      <p:grpSp>
        <p:nvGrpSpPr>
          <p:cNvPr id="17" name="Grupo 16"/>
          <p:cNvGrpSpPr/>
          <p:nvPr/>
        </p:nvGrpSpPr>
        <p:grpSpPr>
          <a:xfrm>
            <a:off x="3660253" y="1320344"/>
            <a:ext cx="5894691" cy="604198"/>
            <a:chOff x="3926384" y="1637613"/>
            <a:chExt cx="5894691" cy="604198"/>
          </a:xfrm>
        </p:grpSpPr>
        <p:sp>
          <p:nvSpPr>
            <p:cNvPr id="14" name="CuadroTexto 13"/>
            <p:cNvSpPr txBox="1"/>
            <p:nvPr/>
          </p:nvSpPr>
          <p:spPr>
            <a:xfrm>
              <a:off x="3926384" y="1711153"/>
              <a:ext cx="5894691" cy="523220"/>
            </a:xfrm>
            <a:prstGeom prst="rect">
              <a:avLst/>
            </a:prstGeom>
            <a:noFill/>
          </p:spPr>
          <p:txBody>
            <a:bodyPr wrap="none" rtlCol="0">
              <a:spAutoFit/>
            </a:bodyPr>
            <a:lstStyle/>
            <a:p>
              <a:r>
                <a:rPr lang="es-MX" sz="2800" b="1" dirty="0">
                  <a:latin typeface="Trebuchet MS" panose="020B0603020202020204" pitchFamily="34" charset="0"/>
                </a:rPr>
                <a:t>Expediente             Legajo o Tomo</a:t>
              </a:r>
            </a:p>
          </p:txBody>
        </p:sp>
        <p:sp>
          <p:nvSpPr>
            <p:cNvPr id="15" name="Distinto de 14"/>
            <p:cNvSpPr/>
            <p:nvPr/>
          </p:nvSpPr>
          <p:spPr>
            <a:xfrm>
              <a:off x="6121400" y="1637613"/>
              <a:ext cx="990600" cy="604198"/>
            </a:xfrm>
            <a:prstGeom prst="mathNotEqua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solidFill>
                  <a:schemeClr val="tx1"/>
                </a:solidFill>
              </a:endParaRPr>
            </a:p>
          </p:txBody>
        </p:sp>
      </p:grpSp>
      <p:sp>
        <p:nvSpPr>
          <p:cNvPr id="16" name="CuadroTexto 15"/>
          <p:cNvSpPr txBox="1"/>
          <p:nvPr/>
        </p:nvSpPr>
        <p:spPr>
          <a:xfrm>
            <a:off x="6873729" y="2688249"/>
            <a:ext cx="4688257" cy="2585323"/>
          </a:xfrm>
          <a:prstGeom prst="rect">
            <a:avLst/>
          </a:prstGeom>
          <a:noFill/>
        </p:spPr>
        <p:txBody>
          <a:bodyPr wrap="square" rtlCol="0">
            <a:spAutoFit/>
          </a:bodyPr>
          <a:lstStyle/>
          <a:p>
            <a:r>
              <a:rPr lang="es-MX" dirty="0">
                <a:latin typeface="Trebuchet MS" panose="020B0603020202020204" pitchFamily="34" charset="0"/>
              </a:rPr>
              <a:t>Legajo o Tomo </a:t>
            </a:r>
            <a:r>
              <a:rPr lang="es-MX" b="1" dirty="0">
                <a:latin typeface="Trebuchet MS" panose="020B0603020202020204" pitchFamily="34" charset="0"/>
              </a:rPr>
              <a:t>NO</a:t>
            </a:r>
            <a:r>
              <a:rPr lang="es-MX" dirty="0">
                <a:latin typeface="Trebuchet MS" panose="020B0603020202020204" pitchFamily="34" charset="0"/>
              </a:rPr>
              <a:t> es sinónimo de expediente.</a:t>
            </a:r>
          </a:p>
          <a:p>
            <a:endParaRPr lang="es-MX" dirty="0">
              <a:latin typeface="Trebuchet MS" panose="020B0603020202020204" pitchFamily="34" charset="0"/>
            </a:endParaRPr>
          </a:p>
          <a:p>
            <a:r>
              <a:rPr lang="es-MX" dirty="0">
                <a:latin typeface="Trebuchet MS" panose="020B0603020202020204" pitchFamily="34" charset="0"/>
              </a:rPr>
              <a:t>Existen expedientes que al ser muy extensos pueden componerse de varios tomos.</a:t>
            </a:r>
          </a:p>
          <a:p>
            <a:endParaRPr lang="es-MX" dirty="0">
              <a:latin typeface="Trebuchet MS" panose="020B0603020202020204" pitchFamily="34" charset="0"/>
            </a:endParaRPr>
          </a:p>
          <a:p>
            <a:r>
              <a:rPr lang="es-MX" dirty="0">
                <a:latin typeface="Trebuchet MS" panose="020B0603020202020204" pitchFamily="34" charset="0"/>
              </a:rPr>
              <a:t>Ejemplo: Expediente número 54; Legajo I, II, III y IV</a:t>
            </a:r>
          </a:p>
        </p:txBody>
      </p:sp>
    </p:spTree>
    <p:extLst>
      <p:ext uri="{BB962C8B-B14F-4D97-AF65-F5344CB8AC3E}">
        <p14:creationId xmlns:p14="http://schemas.microsoft.com/office/powerpoint/2010/main" val="200433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5621146" y="1933389"/>
            <a:ext cx="3463636" cy="3093657"/>
            <a:chOff x="4671273" y="1569432"/>
            <a:chExt cx="3463636" cy="3093657"/>
          </a:xfrm>
        </p:grpSpPr>
        <p:grpSp>
          <p:nvGrpSpPr>
            <p:cNvPr id="18" name="Grupo 17"/>
            <p:cNvGrpSpPr/>
            <p:nvPr/>
          </p:nvGrpSpPr>
          <p:grpSpPr>
            <a:xfrm>
              <a:off x="4671273" y="1569432"/>
              <a:ext cx="3463636" cy="3093657"/>
              <a:chOff x="4671273" y="1569432"/>
              <a:chExt cx="3463636" cy="3093657"/>
            </a:xfrm>
          </p:grpSpPr>
          <p:pic>
            <p:nvPicPr>
              <p:cNvPr id="22" name="Picture 2" descr="archiveros.jpg (440×3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273" y="1569432"/>
                <a:ext cx="3463636" cy="3093657"/>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5072352" y="3409882"/>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a</a:t>
                </a:r>
              </a:p>
            </p:txBody>
          </p:sp>
          <p:sp>
            <p:nvSpPr>
              <p:cNvPr id="24" name="CuadroTexto 23"/>
              <p:cNvSpPr txBox="1"/>
              <p:nvPr/>
            </p:nvSpPr>
            <p:spPr>
              <a:xfrm>
                <a:off x="7415601" y="2047700"/>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a</a:t>
                </a:r>
              </a:p>
            </p:txBody>
          </p:sp>
          <p:sp>
            <p:nvSpPr>
              <p:cNvPr id="25" name="CuadroTexto 24"/>
              <p:cNvSpPr txBox="1"/>
              <p:nvPr/>
            </p:nvSpPr>
            <p:spPr>
              <a:xfrm>
                <a:off x="6307477" y="2693370"/>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a</a:t>
                </a:r>
              </a:p>
            </p:txBody>
          </p:sp>
          <p:sp>
            <p:nvSpPr>
              <p:cNvPr id="26" name="CuadroTexto 25"/>
              <p:cNvSpPr txBox="1"/>
              <p:nvPr/>
            </p:nvSpPr>
            <p:spPr>
              <a:xfrm>
                <a:off x="5072352" y="4100861"/>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b</a:t>
                </a:r>
              </a:p>
            </p:txBody>
          </p:sp>
          <p:sp>
            <p:nvSpPr>
              <p:cNvPr id="27" name="CuadroTexto 26"/>
              <p:cNvSpPr txBox="1"/>
              <p:nvPr/>
            </p:nvSpPr>
            <p:spPr>
              <a:xfrm>
                <a:off x="6285821" y="3326142"/>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b</a:t>
                </a:r>
              </a:p>
            </p:txBody>
          </p:sp>
          <p:sp>
            <p:nvSpPr>
              <p:cNvPr id="28" name="CuadroTexto 27"/>
              <p:cNvSpPr txBox="1"/>
              <p:nvPr/>
            </p:nvSpPr>
            <p:spPr>
              <a:xfrm>
                <a:off x="7405798" y="2654637"/>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b</a:t>
                </a:r>
              </a:p>
            </p:txBody>
          </p:sp>
          <p:sp>
            <p:nvSpPr>
              <p:cNvPr id="29" name="CuadroTexto 28"/>
              <p:cNvSpPr txBox="1"/>
              <p:nvPr/>
            </p:nvSpPr>
            <p:spPr>
              <a:xfrm>
                <a:off x="6285820" y="3962118"/>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c</a:t>
                </a:r>
              </a:p>
            </p:txBody>
          </p:sp>
          <p:sp>
            <p:nvSpPr>
              <p:cNvPr id="30" name="CuadroTexto 29"/>
              <p:cNvSpPr txBox="1"/>
              <p:nvPr/>
            </p:nvSpPr>
            <p:spPr>
              <a:xfrm>
                <a:off x="7325329" y="3241056"/>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c</a:t>
                </a:r>
              </a:p>
            </p:txBody>
          </p:sp>
          <p:sp>
            <p:nvSpPr>
              <p:cNvPr id="31" name="CuadroTexto 30"/>
              <p:cNvSpPr txBox="1"/>
              <p:nvPr/>
            </p:nvSpPr>
            <p:spPr>
              <a:xfrm>
                <a:off x="7292112" y="3790817"/>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a:t>d</a:t>
                </a:r>
              </a:p>
            </p:txBody>
          </p:sp>
        </p:grpSp>
        <p:sp>
          <p:nvSpPr>
            <p:cNvPr id="19" name="CuadroTexto 18"/>
            <p:cNvSpPr txBox="1"/>
            <p:nvPr/>
          </p:nvSpPr>
          <p:spPr>
            <a:xfrm>
              <a:off x="5620875" y="3250249"/>
              <a:ext cx="238776" cy="277485"/>
            </a:xfrm>
            <a:prstGeom prst="rect">
              <a:avLst/>
            </a:prstGeom>
            <a:solidFill>
              <a:schemeClr val="bg1"/>
            </a:solidFill>
            <a:ln>
              <a:solidFill>
                <a:srgbClr val="CC00CC"/>
              </a:solidFill>
            </a:ln>
          </p:spPr>
          <p:txBody>
            <a:bodyPr wrap="square" rtlCol="0">
              <a:spAutoFit/>
            </a:bodyPr>
            <a:lstStyle/>
            <a:p>
              <a:r>
                <a:rPr lang="es-MX" dirty="0"/>
                <a:t>1</a:t>
              </a:r>
            </a:p>
          </p:txBody>
        </p:sp>
        <p:sp>
          <p:nvSpPr>
            <p:cNvPr id="20" name="CuadroTexto 19"/>
            <p:cNvSpPr txBox="1"/>
            <p:nvPr/>
          </p:nvSpPr>
          <p:spPr>
            <a:xfrm>
              <a:off x="6778050" y="2563490"/>
              <a:ext cx="207599" cy="305234"/>
            </a:xfrm>
            <a:prstGeom prst="rect">
              <a:avLst/>
            </a:prstGeom>
            <a:solidFill>
              <a:schemeClr val="bg1"/>
            </a:solidFill>
            <a:ln>
              <a:solidFill>
                <a:srgbClr val="CC00CC"/>
              </a:solidFill>
            </a:ln>
          </p:spPr>
          <p:txBody>
            <a:bodyPr wrap="square" rtlCol="0">
              <a:spAutoFit/>
            </a:bodyPr>
            <a:lstStyle/>
            <a:p>
              <a:r>
                <a:rPr lang="es-MX" dirty="0"/>
                <a:t>2</a:t>
              </a:r>
            </a:p>
          </p:txBody>
        </p:sp>
        <p:sp>
          <p:nvSpPr>
            <p:cNvPr id="21" name="CuadroTexto 20"/>
            <p:cNvSpPr txBox="1"/>
            <p:nvPr/>
          </p:nvSpPr>
          <p:spPr>
            <a:xfrm>
              <a:off x="7803934" y="1898778"/>
              <a:ext cx="262653" cy="277485"/>
            </a:xfrm>
            <a:prstGeom prst="rect">
              <a:avLst/>
            </a:prstGeom>
            <a:solidFill>
              <a:schemeClr val="bg1"/>
            </a:solidFill>
            <a:ln>
              <a:solidFill>
                <a:srgbClr val="CC00CC"/>
              </a:solidFill>
            </a:ln>
          </p:spPr>
          <p:txBody>
            <a:bodyPr wrap="square" rtlCol="0">
              <a:spAutoFit/>
            </a:bodyPr>
            <a:lstStyle/>
            <a:p>
              <a:r>
                <a:rPr lang="es-MX" dirty="0"/>
                <a:t>3</a:t>
              </a:r>
            </a:p>
          </p:txBody>
        </p:sp>
      </p:grpSp>
      <p:sp>
        <p:nvSpPr>
          <p:cNvPr id="2" name="Título 1"/>
          <p:cNvSpPr>
            <a:spLocks noGrp="1"/>
          </p:cNvSpPr>
          <p:nvPr>
            <p:ph type="title"/>
          </p:nvPr>
        </p:nvSpPr>
        <p:spPr>
          <a:xfrm>
            <a:off x="571500" y="0"/>
            <a:ext cx="11444848" cy="1052103"/>
          </a:xfrm>
        </p:spPr>
        <p:txBody>
          <a:bodyPr>
            <a:noAutofit/>
          </a:bodyPr>
          <a:lstStyle/>
          <a:p>
            <a:br>
              <a:rPr lang="es-MX" sz="2800" dirty="0"/>
            </a:br>
            <a:r>
              <a:rPr lang="es-MX" sz="2800" dirty="0"/>
              <a:t>Organización de la Unidad por los Responsables de Archivo de Trámite</a:t>
            </a:r>
          </a:p>
        </p:txBody>
      </p:sp>
      <p:sp>
        <p:nvSpPr>
          <p:cNvPr id="3" name="Marcador de contenido 2"/>
          <p:cNvSpPr>
            <a:spLocks noGrp="1"/>
          </p:cNvSpPr>
          <p:nvPr>
            <p:ph idx="1"/>
          </p:nvPr>
        </p:nvSpPr>
        <p:spPr>
          <a:xfrm>
            <a:off x="866895" y="5211214"/>
            <a:ext cx="10628468" cy="1234565"/>
          </a:xfrm>
        </p:spPr>
        <p:txBody>
          <a:bodyPr>
            <a:normAutofit/>
          </a:bodyPr>
          <a:lstStyle/>
          <a:p>
            <a:pPr marL="0" indent="0" algn="just">
              <a:buNone/>
            </a:pPr>
            <a:r>
              <a:rPr lang="es-MX" sz="1800" dirty="0"/>
              <a:t>El responsable de archivo de Tramite </a:t>
            </a:r>
            <a:r>
              <a:rPr lang="es-MX" sz="1800" dirty="0" err="1"/>
              <a:t>R.A.T</a:t>
            </a:r>
            <a:r>
              <a:rPr lang="es-MX" sz="1800" dirty="0"/>
              <a:t>. definirá la </a:t>
            </a:r>
            <a:r>
              <a:rPr lang="es-MX" sz="1800" b="1" dirty="0"/>
              <a:t>Zona de Archivo </a:t>
            </a:r>
            <a:r>
              <a:rPr lang="es-MX" sz="1800" dirty="0"/>
              <a:t>tomando como base la Estructura de su dependencia, identificando la (</a:t>
            </a:r>
            <a:r>
              <a:rPr lang="es-MX" sz="1800" dirty="0" err="1"/>
              <a:t>Z.A</a:t>
            </a:r>
            <a:r>
              <a:rPr lang="es-MX" sz="1800" dirty="0"/>
              <a:t>.) </a:t>
            </a:r>
            <a:r>
              <a:rPr lang="es-MX" sz="1800" b="1" dirty="0"/>
              <a:t>con letra MAYÚSCULA </a:t>
            </a:r>
            <a:r>
              <a:rPr lang="es-MX" sz="1800" dirty="0"/>
              <a:t>del alfabeto, además de Coordinarse con sus áreas para </a:t>
            </a:r>
            <a:r>
              <a:rPr lang="es-MX" sz="1800" b="1" dirty="0"/>
              <a:t>Numerar</a:t>
            </a:r>
            <a:r>
              <a:rPr lang="es-MX" sz="1800" dirty="0"/>
              <a:t> sus Archiveros (Numero Arábigo), e identificar sus gavetas con </a:t>
            </a:r>
            <a:r>
              <a:rPr lang="es-MX" sz="1800" b="1" dirty="0"/>
              <a:t>letra minúscula </a:t>
            </a:r>
            <a:r>
              <a:rPr lang="es-MX" sz="1800" dirty="0"/>
              <a:t>del alfabeto.</a:t>
            </a:r>
          </a:p>
          <a:p>
            <a:pPr marL="0" indent="0" algn="just">
              <a:buNone/>
            </a:pPr>
            <a:endParaRPr lang="es-MX" sz="1800" dirty="0"/>
          </a:p>
        </p:txBody>
      </p:sp>
      <p:cxnSp>
        <p:nvCxnSpPr>
          <p:cNvPr id="5" name="Conector recto de flecha 6"/>
          <p:cNvCxnSpPr/>
          <p:nvPr/>
        </p:nvCxnSpPr>
        <p:spPr>
          <a:xfrm flipV="1">
            <a:off x="6280930" y="1729064"/>
            <a:ext cx="1833379" cy="20157"/>
          </a:xfrm>
          <a:prstGeom prst="straightConnector1">
            <a:avLst/>
          </a:prstGeom>
          <a:ln w="57150">
            <a:solidFill>
              <a:srgbClr val="FF00FF"/>
            </a:solidFill>
            <a:tailEnd type="triangle"/>
          </a:ln>
        </p:spPr>
        <p:style>
          <a:lnRef idx="3">
            <a:schemeClr val="accent4"/>
          </a:lnRef>
          <a:fillRef idx="0">
            <a:schemeClr val="accent4"/>
          </a:fillRef>
          <a:effectRef idx="2">
            <a:schemeClr val="accent4"/>
          </a:effectRef>
          <a:fontRef idx="minor">
            <a:schemeClr val="tx1"/>
          </a:fontRef>
        </p:style>
      </p:cxnSp>
      <p:cxnSp>
        <p:nvCxnSpPr>
          <p:cNvPr id="6" name="Conector recto de flecha 43"/>
          <p:cNvCxnSpPr/>
          <p:nvPr/>
        </p:nvCxnSpPr>
        <p:spPr>
          <a:xfrm>
            <a:off x="9678717" y="2277875"/>
            <a:ext cx="12139" cy="1946257"/>
          </a:xfrm>
          <a:prstGeom prst="straightConnector1">
            <a:avLst/>
          </a:prstGeom>
          <a:ln w="57150">
            <a:solidFill>
              <a:schemeClr val="accent1">
                <a:lumMod val="50000"/>
              </a:schemeClr>
            </a:solidFill>
            <a:tailEnd type="triangle"/>
          </a:ln>
          <a:scene3d>
            <a:camera prst="perspectiveLeft"/>
            <a:lightRig rig="threePt" dir="t"/>
          </a:scene3d>
        </p:spPr>
        <p:style>
          <a:lnRef idx="3">
            <a:schemeClr val="accent4"/>
          </a:lnRef>
          <a:fillRef idx="0">
            <a:schemeClr val="accent4"/>
          </a:fillRef>
          <a:effectRef idx="2">
            <a:schemeClr val="accent4"/>
          </a:effectRef>
          <a:fontRef idx="minor">
            <a:schemeClr val="tx1"/>
          </a:fontRef>
        </p:style>
      </p:cxnSp>
      <p:sp>
        <p:nvSpPr>
          <p:cNvPr id="7" name="CuadroTexto 45"/>
          <p:cNvSpPr txBox="1"/>
          <p:nvPr/>
        </p:nvSpPr>
        <p:spPr>
          <a:xfrm>
            <a:off x="9153464" y="1778346"/>
            <a:ext cx="1362227" cy="369332"/>
          </a:xfrm>
          <a:prstGeom prst="rect">
            <a:avLst/>
          </a:prstGeom>
          <a:noFill/>
        </p:spPr>
        <p:txBody>
          <a:bodyPr wrap="square" rtlCol="0">
            <a:spAutoFit/>
          </a:bodyPr>
          <a:lstStyle/>
          <a:p>
            <a:r>
              <a:rPr lang="es-MX" b="1" dirty="0">
                <a:solidFill>
                  <a:schemeClr val="accent6"/>
                </a:solidFill>
              </a:rPr>
              <a:t>De Arriba</a:t>
            </a:r>
          </a:p>
        </p:txBody>
      </p:sp>
      <p:sp>
        <p:nvSpPr>
          <p:cNvPr id="8" name="CuadroTexto 46"/>
          <p:cNvSpPr txBox="1"/>
          <p:nvPr/>
        </p:nvSpPr>
        <p:spPr>
          <a:xfrm>
            <a:off x="9022137" y="4393666"/>
            <a:ext cx="1569491" cy="369332"/>
          </a:xfrm>
          <a:prstGeom prst="rect">
            <a:avLst/>
          </a:prstGeom>
          <a:noFill/>
        </p:spPr>
        <p:txBody>
          <a:bodyPr wrap="square" rtlCol="0">
            <a:spAutoFit/>
          </a:bodyPr>
          <a:lstStyle/>
          <a:p>
            <a:r>
              <a:rPr lang="es-MX" b="1" dirty="0">
                <a:solidFill>
                  <a:schemeClr val="accent6"/>
                </a:solidFill>
              </a:rPr>
              <a:t>Hacia Abajo</a:t>
            </a:r>
          </a:p>
        </p:txBody>
      </p:sp>
      <p:sp>
        <p:nvSpPr>
          <p:cNvPr id="9" name="CuadroTexto 10"/>
          <p:cNvSpPr txBox="1"/>
          <p:nvPr/>
        </p:nvSpPr>
        <p:spPr>
          <a:xfrm>
            <a:off x="4982767" y="1575492"/>
            <a:ext cx="1476001" cy="369332"/>
          </a:xfrm>
          <a:prstGeom prst="rect">
            <a:avLst/>
          </a:prstGeom>
          <a:noFill/>
        </p:spPr>
        <p:txBody>
          <a:bodyPr wrap="square" rtlCol="0">
            <a:spAutoFit/>
          </a:bodyPr>
          <a:lstStyle/>
          <a:p>
            <a:pPr algn="ctr"/>
            <a:r>
              <a:rPr lang="es-MX" b="1" dirty="0">
                <a:solidFill>
                  <a:schemeClr val="accent6"/>
                </a:solidFill>
              </a:rPr>
              <a:t>Izquierda</a:t>
            </a:r>
          </a:p>
        </p:txBody>
      </p:sp>
      <p:sp>
        <p:nvSpPr>
          <p:cNvPr id="10" name="CuadroTexto 42"/>
          <p:cNvSpPr txBox="1"/>
          <p:nvPr/>
        </p:nvSpPr>
        <p:spPr>
          <a:xfrm>
            <a:off x="8072540" y="1532923"/>
            <a:ext cx="1230015" cy="369332"/>
          </a:xfrm>
          <a:prstGeom prst="rect">
            <a:avLst/>
          </a:prstGeom>
          <a:noFill/>
        </p:spPr>
        <p:txBody>
          <a:bodyPr wrap="square" rtlCol="0">
            <a:spAutoFit/>
          </a:bodyPr>
          <a:lstStyle/>
          <a:p>
            <a:r>
              <a:rPr lang="es-MX" b="1" dirty="0">
                <a:solidFill>
                  <a:schemeClr val="accent6"/>
                </a:solidFill>
              </a:rPr>
              <a:t>Derecha</a:t>
            </a:r>
          </a:p>
        </p:txBody>
      </p:sp>
      <p:sp>
        <p:nvSpPr>
          <p:cNvPr id="11" name="Título 1"/>
          <p:cNvSpPr txBox="1">
            <a:spLocks/>
          </p:cNvSpPr>
          <p:nvPr/>
        </p:nvSpPr>
        <p:spPr>
          <a:xfrm>
            <a:off x="1994975" y="1437783"/>
            <a:ext cx="2783413" cy="33010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1800" b="1" dirty="0">
                <a:solidFill>
                  <a:schemeClr val="accent1">
                    <a:lumMod val="50000"/>
                  </a:schemeClr>
                </a:solidFill>
                <a:latin typeface="Arial" panose="020B0604020202020204" pitchFamily="34" charset="0"/>
                <a:cs typeface="Arial" panose="020B0604020202020204" pitchFamily="34" charset="0"/>
              </a:rPr>
              <a:t> Zonas de Archivo</a:t>
            </a:r>
            <a:endParaRPr lang="es-MX" sz="1800"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045" y="1972776"/>
            <a:ext cx="3520559" cy="310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9"/>
          <p:cNvSpPr/>
          <p:nvPr/>
        </p:nvSpPr>
        <p:spPr>
          <a:xfrm>
            <a:off x="5156305" y="1132457"/>
            <a:ext cx="4065481" cy="369332"/>
          </a:xfrm>
          <a:prstGeom prst="rect">
            <a:avLst/>
          </a:prstGeom>
          <a:solidFill>
            <a:schemeClr val="accent6"/>
          </a:solidFill>
        </p:spPr>
        <p:txBody>
          <a:bodyPr wrap="square">
            <a:spAutoFit/>
          </a:bodyPr>
          <a:lstStyle/>
          <a:p>
            <a:r>
              <a:rPr lang="es-MX" b="1" dirty="0">
                <a:solidFill>
                  <a:schemeClr val="bg1"/>
                </a:solidFill>
                <a:latin typeface="Arial" panose="020B0604020202020204" pitchFamily="34" charset="0"/>
                <a:cs typeface="Arial" panose="020B0604020202020204" pitchFamily="34" charset="0"/>
              </a:rPr>
              <a:t>Numeración de Archivero y Gaveta</a:t>
            </a:r>
            <a:endParaRPr lang="es-MX" dirty="0">
              <a:solidFill>
                <a:schemeClr val="bg1"/>
              </a:solidFill>
            </a:endParaRPr>
          </a:p>
        </p:txBody>
      </p:sp>
      <p:sp>
        <p:nvSpPr>
          <p:cNvPr id="15" name="CuadroTexto 46"/>
          <p:cNvSpPr txBox="1"/>
          <p:nvPr/>
        </p:nvSpPr>
        <p:spPr>
          <a:xfrm>
            <a:off x="10766449" y="4293516"/>
            <a:ext cx="828368" cy="369332"/>
          </a:xfrm>
          <a:prstGeom prst="rect">
            <a:avLst/>
          </a:prstGeom>
          <a:noFill/>
        </p:spPr>
        <p:txBody>
          <a:bodyPr wrap="square" rtlCol="0">
            <a:spAutoFit/>
          </a:bodyPr>
          <a:lstStyle/>
          <a:p>
            <a:r>
              <a:rPr lang="es-MX" b="1" dirty="0">
                <a:solidFill>
                  <a:schemeClr val="accent6"/>
                </a:solidFill>
              </a:rPr>
              <a:t>Atrás</a:t>
            </a:r>
          </a:p>
        </p:txBody>
      </p:sp>
      <p:sp>
        <p:nvSpPr>
          <p:cNvPr id="16" name="CuadroTexto 46"/>
          <p:cNvSpPr txBox="1"/>
          <p:nvPr/>
        </p:nvSpPr>
        <p:spPr>
          <a:xfrm>
            <a:off x="10515691" y="1910370"/>
            <a:ext cx="1483242" cy="369332"/>
          </a:xfrm>
          <a:prstGeom prst="rect">
            <a:avLst/>
          </a:prstGeom>
          <a:noFill/>
        </p:spPr>
        <p:txBody>
          <a:bodyPr wrap="square" rtlCol="0">
            <a:spAutoFit/>
          </a:bodyPr>
          <a:lstStyle/>
          <a:p>
            <a:r>
              <a:rPr lang="es-MX" b="1" dirty="0">
                <a:solidFill>
                  <a:schemeClr val="accent6"/>
                </a:solidFill>
              </a:rPr>
              <a:t>De frente</a:t>
            </a:r>
          </a:p>
        </p:txBody>
      </p:sp>
      <p:pic>
        <p:nvPicPr>
          <p:cNvPr id="3080" name="Picture 8" descr="Resultado de imagen para flecha"/>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79" y1="31050" x2="69406" y2="55479"/>
                        <a14:backgroundMark x1="41324" y1="58676" x2="70776" y2="40639"/>
                        <a14:backgroundMark x1="39269" y1="59817" x2="73059" y2="59589"/>
                        <a14:backgroundMark x1="78311" y1="58676" x2="65068" y2="43151"/>
                      </a14:backgroundRemoval>
                    </a14:imgEffect>
                  </a14:imgLayer>
                </a14:imgProps>
              </a:ext>
              <a:ext uri="{28A0092B-C50C-407E-A947-70E740481C1C}">
                <a14:useLocalDpi xmlns:a14="http://schemas.microsoft.com/office/drawing/2010/main" val="0"/>
              </a:ext>
            </a:extLst>
          </a:blip>
          <a:srcRect/>
          <a:stretch>
            <a:fillRect/>
          </a:stretch>
        </p:blipFill>
        <p:spPr bwMode="auto">
          <a:xfrm rot="12327603">
            <a:off x="9834708" y="2350212"/>
            <a:ext cx="1945838" cy="194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4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4. CONFORMACIÓN DEL EXPEDIENTE.</a:t>
            </a:r>
            <a:br>
              <a:rPr lang="es-MX" dirty="0"/>
            </a:br>
            <a:endParaRPr lang="es-MX" dirty="0"/>
          </a:p>
        </p:txBody>
      </p:sp>
      <p:sp>
        <p:nvSpPr>
          <p:cNvPr id="3" name="Marcador de contenido 2"/>
          <p:cNvSpPr>
            <a:spLocks noGrp="1"/>
          </p:cNvSpPr>
          <p:nvPr>
            <p:ph idx="1"/>
          </p:nvPr>
        </p:nvSpPr>
        <p:spPr>
          <a:xfrm>
            <a:off x="1373032" y="1072806"/>
            <a:ext cx="10515600" cy="4218933"/>
          </a:xfrm>
        </p:spPr>
        <p:txBody>
          <a:bodyPr>
            <a:normAutofit/>
          </a:bodyPr>
          <a:lstStyle/>
          <a:p>
            <a:pPr marL="0" indent="0">
              <a:buNone/>
            </a:pPr>
            <a:endParaRPr lang="es-MX" dirty="0"/>
          </a:p>
          <a:p>
            <a:pPr marL="0" indent="0">
              <a:buNone/>
            </a:pPr>
            <a:endParaRPr lang="es-MX" dirty="0"/>
          </a:p>
          <a:p>
            <a:pPr marL="0" indent="0">
              <a:buNone/>
            </a:pPr>
            <a:endParaRPr lang="es-MX" dirty="0"/>
          </a:p>
        </p:txBody>
      </p:sp>
      <p:pic>
        <p:nvPicPr>
          <p:cNvPr id="10242" name="Picture 2" descr="Resultado de imagen para expediente 3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26" b="85371" l="5154" r="100000">
                        <a14:foregroundMark x1="30308" y1="31452" x2="37000" y2="9195"/>
                        <a14:foregroundMark x1="69923" y1="25810" x2="58538" y2="16614"/>
                        <a14:foregroundMark x1="62923" y1="18391" x2="67077" y2="19436"/>
                        <a14:foregroundMark x1="72538" y1="27168" x2="65231" y2="16614"/>
                        <a14:foregroundMark x1="54154" y1="46604" x2="51000" y2="77220"/>
                        <a14:backgroundMark x1="29231" y1="73354" x2="39385" y2="69801"/>
                        <a14:backgroundMark x1="41385" y1="83177" x2="49462" y2="80773"/>
                      </a14:backgroundRemoval>
                    </a14:imgEffect>
                  </a14:imgLayer>
                </a14:imgProps>
              </a:ext>
              <a:ext uri="{28A0092B-C50C-407E-A947-70E740481C1C}">
                <a14:useLocalDpi xmlns:a14="http://schemas.microsoft.com/office/drawing/2010/main" val="0"/>
              </a:ext>
            </a:extLst>
          </a:blip>
          <a:srcRect b="12634"/>
          <a:stretch/>
        </p:blipFill>
        <p:spPr bwMode="auto">
          <a:xfrm>
            <a:off x="3921396" y="2478984"/>
            <a:ext cx="5039723" cy="323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3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82532" y="131107"/>
            <a:ext cx="10515600" cy="1052103"/>
          </a:xfrm>
        </p:spPr>
        <p:txBody>
          <a:bodyPr>
            <a:normAutofit fontScale="90000"/>
          </a:bodyPr>
          <a:lstStyle/>
          <a:p>
            <a:br>
              <a:rPr lang="es-MX" sz="3200" dirty="0"/>
            </a:br>
            <a:r>
              <a:rPr lang="es-MX" sz="3200" dirty="0"/>
              <a:t>Elementos básicos de la etiqueta del expediente</a:t>
            </a:r>
          </a:p>
        </p:txBody>
      </p:sp>
      <p:grpSp>
        <p:nvGrpSpPr>
          <p:cNvPr id="5" name="Grupo 4"/>
          <p:cNvGrpSpPr/>
          <p:nvPr/>
        </p:nvGrpSpPr>
        <p:grpSpPr>
          <a:xfrm>
            <a:off x="992408" y="1492261"/>
            <a:ext cx="10280645" cy="5105092"/>
            <a:chOff x="391905" y="1158875"/>
            <a:chExt cx="11501702" cy="5711436"/>
          </a:xfrm>
        </p:grpSpPr>
        <p:pic>
          <p:nvPicPr>
            <p:cNvPr id="6" name="Imagen 5"/>
            <p:cNvPicPr>
              <a:picLocks noChangeAspect="1"/>
            </p:cNvPicPr>
            <p:nvPr/>
          </p:nvPicPr>
          <p:blipFill>
            <a:blip r:embed="rId2"/>
            <a:stretch>
              <a:fillRect/>
            </a:stretch>
          </p:blipFill>
          <p:spPr>
            <a:xfrm>
              <a:off x="9264707" y="1158875"/>
              <a:ext cx="2628900" cy="4829175"/>
            </a:xfrm>
            <a:prstGeom prst="rect">
              <a:avLst/>
            </a:prstGeom>
          </p:spPr>
        </p:pic>
        <p:pic>
          <p:nvPicPr>
            <p:cNvPr id="7" name="Picture 2" descr="fgchvjbnk.png (512×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05" y="1993510"/>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8"/>
            <p:cNvSpPr txBox="1"/>
            <p:nvPr/>
          </p:nvSpPr>
          <p:spPr>
            <a:xfrm>
              <a:off x="741866" y="2716036"/>
              <a:ext cx="1987574" cy="378765"/>
            </a:xfrm>
            <a:prstGeom prst="rect">
              <a:avLst/>
            </a:prstGeom>
            <a:noFill/>
          </p:spPr>
          <p:txBody>
            <a:bodyPr wrap="square" rtlCol="0">
              <a:spAutoFit/>
            </a:bodyPr>
            <a:lstStyle/>
            <a:p>
              <a:r>
                <a:rPr lang="es-MX" sz="800" dirty="0" err="1">
                  <a:latin typeface="Trebuchet MS" panose="020B0603020202020204" pitchFamily="34" charset="0"/>
                  <a:cs typeface="Arial" panose="020B0604020202020204" pitchFamily="34" charset="0"/>
                </a:rPr>
                <a:t>TecNM</a:t>
              </a:r>
              <a:r>
                <a:rPr lang="es-MX" sz="800" dirty="0">
                  <a:latin typeface="Trebuchet MS" panose="020B0603020202020204" pitchFamily="34" charset="0"/>
                  <a:cs typeface="Arial" panose="020B0604020202020204" pitchFamily="34" charset="0"/>
                </a:rPr>
                <a:t>/M00/RF/11C.20/01/ 2016</a:t>
              </a:r>
            </a:p>
            <a:p>
              <a:r>
                <a:rPr lang="es-MX" sz="800" dirty="0">
                  <a:latin typeface="Trebuchet MS" panose="020B0603020202020204" pitchFamily="34" charset="0"/>
                  <a:cs typeface="Arial" panose="020B0604020202020204" pitchFamily="34" charset="0"/>
                </a:rPr>
                <a:t>Sistema de Gestión de la calidad</a:t>
              </a:r>
            </a:p>
          </p:txBody>
        </p:sp>
        <p:cxnSp>
          <p:nvCxnSpPr>
            <p:cNvPr id="9" name="Conector recto de flecha 19"/>
            <p:cNvCxnSpPr>
              <a:endCxn id="8" idx="0"/>
            </p:cNvCxnSpPr>
            <p:nvPr/>
          </p:nvCxnSpPr>
          <p:spPr>
            <a:xfrm flipH="1">
              <a:off x="1735654" y="1883771"/>
              <a:ext cx="126466" cy="83226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0" name="CuadroTexto 21"/>
            <p:cNvSpPr txBox="1"/>
            <p:nvPr/>
          </p:nvSpPr>
          <p:spPr>
            <a:xfrm>
              <a:off x="391905" y="1411700"/>
              <a:ext cx="3519985" cy="378765"/>
            </a:xfrm>
            <a:prstGeom prst="rect">
              <a:avLst/>
            </a:prstGeom>
            <a:noFill/>
          </p:spPr>
          <p:txBody>
            <a:bodyPr wrap="square" rtlCol="0">
              <a:spAutoFit/>
            </a:bodyPr>
            <a:lstStyle/>
            <a:p>
              <a:r>
                <a:rPr lang="es-MX" sz="1600" b="1" cap="all" dirty="0">
                  <a:latin typeface="Trebuchet MS" panose="020B0603020202020204" pitchFamily="34" charset="0"/>
                  <a:ea typeface="+mj-ea"/>
                  <a:cs typeface="+mj-cs"/>
                </a:rPr>
                <a:t>Fórmula clasificadora</a:t>
              </a:r>
            </a:p>
          </p:txBody>
        </p:sp>
        <p:cxnSp>
          <p:nvCxnSpPr>
            <p:cNvPr id="11" name="Conector recto de flecha 26"/>
            <p:cNvCxnSpPr/>
            <p:nvPr/>
          </p:nvCxnSpPr>
          <p:spPr>
            <a:xfrm flipH="1">
              <a:off x="2623321" y="2115918"/>
              <a:ext cx="1453379" cy="66589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2" name="CuadroTexto 28"/>
            <p:cNvSpPr txBox="1"/>
            <p:nvPr/>
          </p:nvSpPr>
          <p:spPr>
            <a:xfrm>
              <a:off x="4091548" y="1762327"/>
              <a:ext cx="1613565" cy="654230"/>
            </a:xfrm>
            <a:prstGeom prst="rect">
              <a:avLst/>
            </a:prstGeom>
            <a:noFill/>
          </p:spPr>
          <p:txBody>
            <a:bodyPr wrap="square" rtlCol="0">
              <a:spAutoFit/>
            </a:bodyPr>
            <a:lstStyle/>
            <a:p>
              <a:pPr algn="ctr"/>
              <a:r>
                <a:rPr lang="es-MX" sz="1600" b="1" cap="all" dirty="0">
                  <a:latin typeface="Trebuchet MS" panose="020B0603020202020204" pitchFamily="34" charset="0"/>
                  <a:ea typeface="+mj-ea"/>
                  <a:cs typeface="+mj-cs"/>
                </a:rPr>
                <a:t>Año de apertura</a:t>
              </a:r>
            </a:p>
          </p:txBody>
        </p:sp>
        <p:cxnSp>
          <p:nvCxnSpPr>
            <p:cNvPr id="13" name="Conector recto de flecha 29"/>
            <p:cNvCxnSpPr/>
            <p:nvPr/>
          </p:nvCxnSpPr>
          <p:spPr>
            <a:xfrm flipH="1" flipV="1">
              <a:off x="1995433" y="3122228"/>
              <a:ext cx="10788" cy="108303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4" name="CuadroTexto 31"/>
            <p:cNvSpPr txBox="1"/>
            <p:nvPr/>
          </p:nvSpPr>
          <p:spPr>
            <a:xfrm>
              <a:off x="641445" y="4142797"/>
              <a:ext cx="4517409" cy="461665"/>
            </a:xfrm>
            <a:prstGeom prst="rect">
              <a:avLst/>
            </a:prstGeom>
            <a:noFill/>
          </p:spPr>
          <p:txBody>
            <a:bodyPr wrap="square" rtlCol="0">
              <a:spAutoFit/>
            </a:bodyPr>
            <a:lstStyle/>
            <a:p>
              <a:pPr algn="ctr"/>
              <a:r>
                <a:rPr lang="es-MX" sz="2000" b="1" cap="all" dirty="0">
                  <a:latin typeface="Trebuchet MS" panose="020B0603020202020204" pitchFamily="34" charset="0"/>
                  <a:ea typeface="+mj-ea"/>
                  <a:cs typeface="+mj-cs"/>
                </a:rPr>
                <a:t>Nombre del expediente</a:t>
              </a:r>
            </a:p>
          </p:txBody>
        </p:sp>
        <p:cxnSp>
          <p:nvCxnSpPr>
            <p:cNvPr id="15" name="Conector recto de flecha 32"/>
            <p:cNvCxnSpPr/>
            <p:nvPr/>
          </p:nvCxnSpPr>
          <p:spPr>
            <a:xfrm>
              <a:off x="8120624" y="5515764"/>
              <a:ext cx="1447738" cy="3958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6" name="CuadroTexto 33"/>
            <p:cNvSpPr txBox="1"/>
            <p:nvPr/>
          </p:nvSpPr>
          <p:spPr>
            <a:xfrm>
              <a:off x="6564502" y="1803566"/>
              <a:ext cx="2228586" cy="654230"/>
            </a:xfrm>
            <a:prstGeom prst="rect">
              <a:avLst/>
            </a:prstGeom>
            <a:noFill/>
          </p:spPr>
          <p:txBody>
            <a:bodyPr wrap="square" rtlCol="0">
              <a:spAutoFit/>
            </a:bodyPr>
            <a:lstStyle/>
            <a:p>
              <a:pPr algn="ctr"/>
              <a:r>
                <a:rPr lang="es-MX" sz="1600" b="1" cap="all" dirty="0">
                  <a:latin typeface="Trebuchet MS" panose="020B0603020202020204" pitchFamily="34" charset="0"/>
                  <a:ea typeface="+mj-ea"/>
                  <a:cs typeface="+mj-cs"/>
                </a:rPr>
                <a:t>Fórmula </a:t>
              </a:r>
            </a:p>
            <a:p>
              <a:pPr algn="ctr"/>
              <a:r>
                <a:rPr lang="es-MX" sz="1600" b="1" cap="all" dirty="0">
                  <a:latin typeface="Trebuchet MS" panose="020B0603020202020204" pitchFamily="34" charset="0"/>
                  <a:ea typeface="+mj-ea"/>
                  <a:cs typeface="+mj-cs"/>
                </a:rPr>
                <a:t>clasificadora</a:t>
              </a:r>
            </a:p>
          </p:txBody>
        </p:sp>
        <p:sp>
          <p:nvSpPr>
            <p:cNvPr id="17" name="CuadroTexto 34"/>
            <p:cNvSpPr txBox="1"/>
            <p:nvPr/>
          </p:nvSpPr>
          <p:spPr>
            <a:xfrm>
              <a:off x="7121096" y="5298579"/>
              <a:ext cx="958581" cy="378765"/>
            </a:xfrm>
            <a:prstGeom prst="rect">
              <a:avLst/>
            </a:prstGeom>
            <a:noFill/>
          </p:spPr>
          <p:txBody>
            <a:bodyPr wrap="square" rtlCol="0">
              <a:spAutoFit/>
            </a:bodyPr>
            <a:lstStyle/>
            <a:p>
              <a:pPr algn="ctr"/>
              <a:r>
                <a:rPr lang="es-MX" sz="1600" b="1" cap="all" dirty="0">
                  <a:latin typeface="Trebuchet MS" panose="020B0603020202020204" pitchFamily="34" charset="0"/>
                  <a:ea typeface="+mj-ea"/>
                  <a:cs typeface="+mj-cs"/>
                </a:rPr>
                <a:t>Año</a:t>
              </a:r>
            </a:p>
          </p:txBody>
        </p:sp>
        <p:sp>
          <p:nvSpPr>
            <p:cNvPr id="18" name="CuadroTexto 37"/>
            <p:cNvSpPr txBox="1"/>
            <p:nvPr/>
          </p:nvSpPr>
          <p:spPr>
            <a:xfrm>
              <a:off x="6630813" y="2719895"/>
              <a:ext cx="1844956" cy="826397"/>
            </a:xfrm>
            <a:prstGeom prst="rect">
              <a:avLst/>
            </a:prstGeom>
            <a:noFill/>
          </p:spPr>
          <p:txBody>
            <a:bodyPr wrap="square" rtlCol="0">
              <a:spAutoFit/>
            </a:bodyPr>
            <a:lstStyle/>
            <a:p>
              <a:pPr algn="ctr"/>
              <a:r>
                <a:rPr lang="es-MX" sz="1400" b="1" cap="all" dirty="0">
                  <a:latin typeface="Trebuchet MS" panose="020B0603020202020204" pitchFamily="34" charset="0"/>
                  <a:ea typeface="+mj-ea"/>
                  <a:cs typeface="+mj-cs"/>
                </a:rPr>
                <a:t>Nombre </a:t>
              </a:r>
            </a:p>
            <a:p>
              <a:pPr algn="ctr"/>
              <a:r>
                <a:rPr lang="es-MX" sz="1400" b="1" cap="all" dirty="0">
                  <a:latin typeface="Trebuchet MS" panose="020B0603020202020204" pitchFamily="34" charset="0"/>
                  <a:ea typeface="+mj-ea"/>
                  <a:cs typeface="+mj-cs"/>
                </a:rPr>
                <a:t>Del</a:t>
              </a:r>
            </a:p>
            <a:p>
              <a:pPr algn="ctr"/>
              <a:r>
                <a:rPr lang="es-MX" sz="1400" b="1" cap="all" dirty="0">
                  <a:latin typeface="Trebuchet MS" panose="020B0603020202020204" pitchFamily="34" charset="0"/>
                  <a:ea typeface="+mj-ea"/>
                  <a:cs typeface="+mj-cs"/>
                </a:rPr>
                <a:t>expediente</a:t>
              </a:r>
            </a:p>
          </p:txBody>
        </p:sp>
        <p:sp>
          <p:nvSpPr>
            <p:cNvPr id="19" name="Rectángulo 18"/>
            <p:cNvSpPr/>
            <p:nvPr/>
          </p:nvSpPr>
          <p:spPr>
            <a:xfrm>
              <a:off x="9771797" y="5298579"/>
              <a:ext cx="709684" cy="3652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solidFill>
                    <a:schemeClr val="tx1"/>
                  </a:solidFill>
                  <a:latin typeface="Trebuchet MS" panose="020B0603020202020204" pitchFamily="34" charset="0"/>
                </a:rPr>
                <a:t>2016</a:t>
              </a:r>
            </a:p>
          </p:txBody>
        </p:sp>
        <p:sp>
          <p:nvSpPr>
            <p:cNvPr id="20" name="Rectángulo 19"/>
            <p:cNvSpPr/>
            <p:nvPr/>
          </p:nvSpPr>
          <p:spPr>
            <a:xfrm rot="21444745">
              <a:off x="9568362" y="1685495"/>
              <a:ext cx="1010795" cy="2457301"/>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700" dirty="0" err="1">
                  <a:solidFill>
                    <a:schemeClr val="tx1"/>
                  </a:solidFill>
                  <a:latin typeface="Trebuchet MS" panose="020B0603020202020204" pitchFamily="34" charset="0"/>
                </a:rPr>
                <a:t>TecNM</a:t>
              </a:r>
              <a:r>
                <a:rPr lang="es-MX" sz="700" dirty="0">
                  <a:solidFill>
                    <a:schemeClr val="tx1"/>
                  </a:solidFill>
                  <a:latin typeface="Trebuchet MS" panose="020B0603020202020204" pitchFamily="34" charset="0"/>
                </a:rPr>
                <a:t>/T624RF/11C.20/01/2016</a:t>
              </a:r>
            </a:p>
            <a:p>
              <a:pPr algn="ctr"/>
              <a:endParaRPr lang="es-MX" sz="1050" dirty="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r>
                <a:rPr lang="es-MX" sz="1050" dirty="0">
                  <a:solidFill>
                    <a:schemeClr val="tx1"/>
                  </a:solidFill>
                  <a:latin typeface="Trebuchet MS" panose="020B0603020202020204" pitchFamily="34" charset="0"/>
                </a:rPr>
                <a:t>SISTEMA DE GESTIÓN DE LA CALIDAD</a:t>
              </a:r>
            </a:p>
            <a:p>
              <a:pPr algn="ctr"/>
              <a:endParaRPr lang="es-MX" sz="1050" dirty="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endParaRPr lang="es-MX" dirty="0">
                <a:solidFill>
                  <a:schemeClr val="tx1"/>
                </a:solidFill>
                <a:latin typeface="Trebuchet MS" panose="020B0603020202020204" pitchFamily="34" charset="0"/>
              </a:endParaRPr>
            </a:p>
          </p:txBody>
        </p:sp>
        <p:cxnSp>
          <p:nvCxnSpPr>
            <p:cNvPr id="21" name="Conector recto de flecha 35"/>
            <p:cNvCxnSpPr/>
            <p:nvPr/>
          </p:nvCxnSpPr>
          <p:spPr>
            <a:xfrm flipV="1">
              <a:off x="8723055" y="2085833"/>
              <a:ext cx="845307" cy="3008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Conector recto de flecha 38"/>
            <p:cNvCxnSpPr/>
            <p:nvPr/>
          </p:nvCxnSpPr>
          <p:spPr>
            <a:xfrm flipV="1">
              <a:off x="8503505" y="3015500"/>
              <a:ext cx="1064857" cy="3064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10677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322" y="482260"/>
            <a:ext cx="9601196" cy="1303867"/>
          </a:xfrm>
        </p:spPr>
        <p:txBody>
          <a:bodyPr>
            <a:normAutofit fontScale="90000"/>
          </a:bodyPr>
          <a:lstStyle/>
          <a:p>
            <a:r>
              <a:rPr lang="es-MX" dirty="0"/>
              <a:t>Integración de La fórmula clasificadora</a:t>
            </a:r>
            <a:br>
              <a:rPr lang="es-MX" dirty="0"/>
            </a:br>
            <a:endParaRPr lang="es-MX" dirty="0"/>
          </a:p>
        </p:txBody>
      </p:sp>
      <p:graphicFrame>
        <p:nvGraphicFramePr>
          <p:cNvPr id="4" name="Diagrama 3"/>
          <p:cNvGraphicFramePr/>
          <p:nvPr>
            <p:extLst>
              <p:ext uri="{D42A27DB-BD31-4B8C-83A1-F6EECF244321}">
                <p14:modId xmlns:p14="http://schemas.microsoft.com/office/powerpoint/2010/main" val="451549972"/>
              </p:ext>
            </p:extLst>
          </p:nvPr>
        </p:nvGraphicFramePr>
        <p:xfrm>
          <a:off x="1112601" y="3656422"/>
          <a:ext cx="10164999" cy="319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83604387"/>
              </p:ext>
            </p:extLst>
          </p:nvPr>
        </p:nvGraphicFramePr>
        <p:xfrm>
          <a:off x="1397138" y="717037"/>
          <a:ext cx="9621380" cy="2768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12 Rectángulo"/>
          <p:cNvSpPr/>
          <p:nvPr/>
        </p:nvSpPr>
        <p:spPr>
          <a:xfrm>
            <a:off x="2215374" y="3083485"/>
            <a:ext cx="7716792" cy="646331"/>
          </a:xfrm>
          <a:prstGeom prst="rect">
            <a:avLst/>
          </a:prstGeom>
          <a:solidFill>
            <a:schemeClr val="bg1"/>
          </a:solidFill>
        </p:spPr>
        <p:txBody>
          <a:bodyPr wrap="none">
            <a:spAutoFit/>
          </a:bodyPr>
          <a:lstStyle/>
          <a:p>
            <a:pPr algn="ctr"/>
            <a:r>
              <a:rPr lang="es-MX" sz="3600" b="1" dirty="0" err="1">
                <a:solidFill>
                  <a:srgbClr val="C00000"/>
                </a:solidFill>
                <a:latin typeface="Arial" panose="020B0604020202020204" pitchFamily="34" charset="0"/>
                <a:cs typeface="Arial" panose="020B0604020202020204" pitchFamily="34" charset="0"/>
              </a:rPr>
              <a:t>TecNM</a:t>
            </a:r>
            <a:r>
              <a:rPr lang="es-MX" sz="3600" b="1" dirty="0">
                <a:latin typeface="Arial" panose="020B0604020202020204" pitchFamily="34" charset="0"/>
                <a:cs typeface="Arial" panose="020B0604020202020204" pitchFamily="34" charset="0"/>
              </a:rPr>
              <a:t>/</a:t>
            </a:r>
            <a:r>
              <a:rPr lang="es-MX" sz="3600" b="1" dirty="0">
                <a:solidFill>
                  <a:srgbClr val="9933FF"/>
                </a:solidFill>
                <a:latin typeface="Arial" panose="020B0604020202020204" pitchFamily="34" charset="0"/>
                <a:cs typeface="Arial" panose="020B0604020202020204" pitchFamily="34" charset="0"/>
              </a:rPr>
              <a:t>M00</a:t>
            </a:r>
            <a:r>
              <a:rPr lang="es-MX" sz="3600" b="1" dirty="0">
                <a:latin typeface="Arial" panose="020B0604020202020204" pitchFamily="34" charset="0"/>
                <a:cs typeface="Arial" panose="020B0604020202020204" pitchFamily="34" charset="0"/>
              </a:rPr>
              <a:t>/RH/</a:t>
            </a:r>
            <a:r>
              <a:rPr lang="es-MX" sz="3600" b="1" dirty="0">
                <a:solidFill>
                  <a:schemeClr val="accent5"/>
                </a:solidFill>
                <a:latin typeface="Arial" panose="020B0604020202020204" pitchFamily="34" charset="0"/>
                <a:cs typeface="Arial" panose="020B0604020202020204" pitchFamily="34" charset="0"/>
              </a:rPr>
              <a:t>11C.20</a:t>
            </a:r>
            <a:r>
              <a:rPr lang="es-MX" sz="3600" b="1" dirty="0">
                <a:latin typeface="Arial" panose="020B0604020202020204" pitchFamily="34" charset="0"/>
                <a:cs typeface="Arial" panose="020B0604020202020204" pitchFamily="34" charset="0"/>
              </a:rPr>
              <a:t>/</a:t>
            </a:r>
            <a:r>
              <a:rPr lang="es-MX" sz="3600" b="1" dirty="0">
                <a:solidFill>
                  <a:schemeClr val="accent6"/>
                </a:solidFill>
                <a:latin typeface="Arial" panose="020B0604020202020204" pitchFamily="34" charset="0"/>
                <a:cs typeface="Arial" panose="020B0604020202020204" pitchFamily="34" charset="0"/>
              </a:rPr>
              <a:t>01-</a:t>
            </a:r>
            <a:r>
              <a:rPr lang="es-MX" sz="3600" b="1" dirty="0">
                <a:latin typeface="Arial" panose="020B0604020202020204" pitchFamily="34" charset="0"/>
                <a:cs typeface="Arial" panose="020B0604020202020204" pitchFamily="34" charset="0"/>
              </a:rPr>
              <a:t> </a:t>
            </a:r>
            <a:r>
              <a:rPr lang="es-MX" sz="3600" b="1" dirty="0">
                <a:solidFill>
                  <a:schemeClr val="accent4">
                    <a:lumMod val="75000"/>
                  </a:schemeClr>
                </a:solidFill>
                <a:latin typeface="Arial" panose="020B0604020202020204" pitchFamily="34" charset="0"/>
                <a:cs typeface="Arial" panose="020B0604020202020204" pitchFamily="34" charset="0"/>
              </a:rPr>
              <a:t>(II)/</a:t>
            </a:r>
            <a:r>
              <a:rPr lang="es-MX" sz="3600" b="1" dirty="0">
                <a:solidFill>
                  <a:srgbClr val="92D050"/>
                </a:solidFill>
                <a:latin typeface="Arial" panose="020B0604020202020204" pitchFamily="34" charset="0"/>
                <a:cs typeface="Arial" panose="020B0604020202020204" pitchFamily="34" charset="0"/>
              </a:rPr>
              <a:t>2016</a:t>
            </a:r>
          </a:p>
        </p:txBody>
      </p:sp>
      <p:sp>
        <p:nvSpPr>
          <p:cNvPr id="7" name="13 CuadroTexto"/>
          <p:cNvSpPr txBox="1"/>
          <p:nvPr/>
        </p:nvSpPr>
        <p:spPr>
          <a:xfrm>
            <a:off x="2962657" y="3659251"/>
            <a:ext cx="6448044" cy="461665"/>
          </a:xfrm>
          <a:prstGeom prst="rect">
            <a:avLst/>
          </a:prstGeom>
          <a:solidFill>
            <a:schemeClr val="bg1"/>
          </a:solidFill>
        </p:spPr>
        <p:txBody>
          <a:bodyPr wrap="square" rtlCol="0">
            <a:spAutoFit/>
          </a:bodyPr>
          <a:lstStyle/>
          <a:p>
            <a:r>
              <a:rPr lang="es-MX" sz="2400" b="1" dirty="0">
                <a:solidFill>
                  <a:srgbClr val="C00000"/>
                </a:solidFill>
              </a:rPr>
              <a:t> (1)           </a:t>
            </a:r>
            <a:r>
              <a:rPr lang="es-MX" sz="2400" b="1" dirty="0">
                <a:solidFill>
                  <a:srgbClr val="9933FF"/>
                </a:solidFill>
              </a:rPr>
              <a:t>(2</a:t>
            </a:r>
            <a:r>
              <a:rPr lang="es-MX" sz="2400" b="1" dirty="0">
                <a:solidFill>
                  <a:schemeClr val="tx1">
                    <a:lumMod val="95000"/>
                    <a:lumOff val="5000"/>
                  </a:schemeClr>
                </a:solidFill>
              </a:rPr>
              <a:t>)           </a:t>
            </a:r>
            <a:r>
              <a:rPr lang="es-MX" sz="2400" b="1" dirty="0">
                <a:solidFill>
                  <a:schemeClr val="accent5"/>
                </a:solidFill>
              </a:rPr>
              <a:t>(3)</a:t>
            </a:r>
            <a:r>
              <a:rPr lang="es-MX" sz="2400" b="1" dirty="0">
                <a:solidFill>
                  <a:srgbClr val="9933FF"/>
                </a:solidFill>
              </a:rPr>
              <a:t>            </a:t>
            </a:r>
            <a:r>
              <a:rPr lang="es-MX" sz="2400" b="1" dirty="0">
                <a:solidFill>
                  <a:srgbClr val="33CC33"/>
                </a:solidFill>
              </a:rPr>
              <a:t> </a:t>
            </a:r>
            <a:r>
              <a:rPr lang="es-MX" sz="2400" b="1" dirty="0">
                <a:solidFill>
                  <a:schemeClr val="accent6"/>
                </a:solidFill>
              </a:rPr>
              <a:t>(4)          </a:t>
            </a:r>
            <a:r>
              <a:rPr lang="es-MX" sz="2400" b="1" dirty="0">
                <a:solidFill>
                  <a:schemeClr val="accent4">
                    <a:lumMod val="75000"/>
                  </a:schemeClr>
                </a:solidFill>
              </a:rPr>
              <a:t> (5)      </a:t>
            </a:r>
            <a:r>
              <a:rPr lang="es-MX" sz="2400" b="1" dirty="0">
                <a:solidFill>
                  <a:srgbClr val="92D050"/>
                </a:solidFill>
              </a:rPr>
              <a:t>(6)</a:t>
            </a:r>
            <a:r>
              <a:rPr lang="es-MX" sz="2400" b="1" dirty="0">
                <a:solidFill>
                  <a:srgbClr val="0000FF"/>
                </a:solidFill>
              </a:rPr>
              <a:t>         </a:t>
            </a:r>
            <a:endParaRPr lang="es-MX" sz="2400" b="1" dirty="0">
              <a:solidFill>
                <a:schemeClr val="accent4">
                  <a:lumMod val="75000"/>
                </a:schemeClr>
              </a:solidFill>
            </a:endParaRPr>
          </a:p>
        </p:txBody>
      </p:sp>
    </p:spTree>
    <p:extLst>
      <p:ext uri="{BB962C8B-B14F-4D97-AF65-F5344CB8AC3E}">
        <p14:creationId xmlns:p14="http://schemas.microsoft.com/office/powerpoint/2010/main" val="414602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270807"/>
            <a:ext cx="10515600" cy="1052103"/>
          </a:xfrm>
        </p:spPr>
        <p:txBody>
          <a:bodyPr>
            <a:normAutofit/>
          </a:bodyPr>
          <a:lstStyle/>
          <a:p>
            <a:r>
              <a:rPr lang="es-MX" sz="3000" dirty="0"/>
              <a:t>EJEMPLO DE EXPEDIENTE:  ADMINISTRATIVO</a:t>
            </a:r>
          </a:p>
        </p:txBody>
      </p:sp>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530" r="-7312" b="7973"/>
          <a:stretch/>
        </p:blipFill>
        <p:spPr bwMode="auto">
          <a:xfrm>
            <a:off x="252663" y="2043982"/>
            <a:ext cx="12401920" cy="45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8"/>
          <p:cNvSpPr>
            <a:spLocks/>
          </p:cNvSpPr>
          <p:nvPr/>
        </p:nvSpPr>
        <p:spPr bwMode="auto">
          <a:xfrm>
            <a:off x="3442819" y="3697750"/>
            <a:ext cx="5870591" cy="66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4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         /</a:t>
            </a:r>
            <a:endPar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6" name="Rectangle 11"/>
          <p:cNvSpPr>
            <a:spLocks/>
          </p:cNvSpPr>
          <p:nvPr/>
        </p:nvSpPr>
        <p:spPr bwMode="auto">
          <a:xfrm>
            <a:off x="6900090" y="2283318"/>
            <a:ext cx="2786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accent5"/>
                </a:solidFill>
                <a:latin typeface="Trebuchet MS" panose="020B0603020202020204" pitchFamily="34" charset="0"/>
                <a:ea typeface="Arial Bold" charset="0"/>
                <a:cs typeface="Arial Bold" charset="0"/>
                <a:sym typeface="Arial Bold" charset="0"/>
              </a:rPr>
              <a:t>CÓDIGO</a:t>
            </a:r>
            <a:r>
              <a:rPr lang="en-US" altLang="es-MX" sz="1200" b="1" dirty="0">
                <a:solidFill>
                  <a:schemeClr val="accent5"/>
                </a:solidFill>
                <a:latin typeface="Trebuchet MS" panose="020B0603020202020204" pitchFamily="34" charset="0"/>
                <a:ea typeface="Arial Bold" charset="0"/>
                <a:cs typeface="Arial Bold" charset="0"/>
                <a:sym typeface="Arial Bold" charset="0"/>
              </a:rPr>
              <a:t>: </a:t>
            </a:r>
            <a:r>
              <a:rPr lang="en-US" altLang="es-MX" b="1" dirty="0">
                <a:solidFill>
                  <a:schemeClr val="accent5"/>
                </a:solidFill>
                <a:latin typeface="Trebuchet MS" panose="020B0603020202020204" pitchFamily="34" charset="0"/>
                <a:ea typeface="Arial Bold" charset="0"/>
                <a:cs typeface="Arial Bold" charset="0"/>
                <a:sym typeface="Arial Bold" charset="0"/>
              </a:rPr>
              <a:t>SECCIÓN Y SERIE</a:t>
            </a:r>
          </a:p>
        </p:txBody>
      </p:sp>
      <p:sp>
        <p:nvSpPr>
          <p:cNvPr id="7" name="Rectangle 13"/>
          <p:cNvSpPr>
            <a:spLocks/>
          </p:cNvSpPr>
          <p:nvPr/>
        </p:nvSpPr>
        <p:spPr bwMode="auto">
          <a:xfrm>
            <a:off x="7086676" y="2577446"/>
            <a:ext cx="2473325"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400" b="1" dirty="0">
                <a:solidFill>
                  <a:schemeClr val="accent5"/>
                </a:solidFill>
                <a:latin typeface="Trebuchet MS" panose="020B0603020202020204" pitchFamily="34" charset="0"/>
                <a:ea typeface="Arial Bold" charset="0"/>
                <a:cs typeface="Arial Bold" charset="0"/>
                <a:sym typeface="Arial Bold" charset="0"/>
              </a:rPr>
              <a:t>( Sección : 1C   Serie: . 7 )</a:t>
            </a:r>
          </a:p>
        </p:txBody>
      </p:sp>
      <p:sp>
        <p:nvSpPr>
          <p:cNvPr id="8" name="Rectangle 14"/>
          <p:cNvSpPr>
            <a:spLocks/>
          </p:cNvSpPr>
          <p:nvPr/>
        </p:nvSpPr>
        <p:spPr bwMode="auto">
          <a:xfrm>
            <a:off x="10011260" y="3299156"/>
            <a:ext cx="20790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AÑO DE APERTURA</a:t>
            </a:r>
          </a:p>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 DEL</a:t>
            </a:r>
          </a:p>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 EXPEDIENTE</a:t>
            </a:r>
          </a:p>
        </p:txBody>
      </p:sp>
      <p:sp>
        <p:nvSpPr>
          <p:cNvPr id="9" name="Rectangle 15"/>
          <p:cNvSpPr>
            <a:spLocks/>
          </p:cNvSpPr>
          <p:nvPr/>
        </p:nvSpPr>
        <p:spPr bwMode="auto">
          <a:xfrm>
            <a:off x="7312686" y="5427300"/>
            <a:ext cx="3137893" cy="4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s-MX" altLang="es-MX" b="1" dirty="0">
                <a:solidFill>
                  <a:schemeClr val="bg2">
                    <a:lumMod val="50000"/>
                  </a:schemeClr>
                </a:solidFill>
                <a:latin typeface="Trebuchet MS" panose="020B0603020202020204" pitchFamily="34" charset="0"/>
                <a:ea typeface="Arial Bold Italic" charset="0"/>
                <a:cs typeface="Arial Bold Italic" charset="0"/>
                <a:sym typeface="Arial Bold Italic" charset="0"/>
              </a:rPr>
              <a:t>LEGAJO (Número Romano)</a:t>
            </a:r>
          </a:p>
        </p:txBody>
      </p:sp>
      <p:sp>
        <p:nvSpPr>
          <p:cNvPr id="10" name="Rectangle 31"/>
          <p:cNvSpPr>
            <a:spLocks/>
          </p:cNvSpPr>
          <p:nvPr/>
        </p:nvSpPr>
        <p:spPr bwMode="auto">
          <a:xfrm>
            <a:off x="3874555" y="2309405"/>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p>
          <a:p>
            <a:pPr algn="ctr" eaLnBrk="1" hangingPunct="1"/>
            <a:r>
              <a:rPr lang="en-US" altLang="es-MX"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 DEL AREA</a:t>
            </a:r>
          </a:p>
        </p:txBody>
      </p:sp>
      <p:sp>
        <p:nvSpPr>
          <p:cNvPr id="11" name="Rectangle 22"/>
          <p:cNvSpPr>
            <a:spLocks/>
          </p:cNvSpPr>
          <p:nvPr/>
        </p:nvSpPr>
        <p:spPr bwMode="auto">
          <a:xfrm rot="19940403">
            <a:off x="1052466" y="3058597"/>
            <a:ext cx="26092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200" dirty="0">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2" name="Rectangle 16"/>
          <p:cNvSpPr>
            <a:spLocks/>
          </p:cNvSpPr>
          <p:nvPr/>
        </p:nvSpPr>
        <p:spPr bwMode="auto">
          <a:xfrm rot="21360001">
            <a:off x="1015860" y="5537205"/>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2000" b="1" dirty="0">
                <a:solidFill>
                  <a:schemeClr val="tx1"/>
                </a:solidFill>
                <a:latin typeface="Trebuchet MS" panose="020B0603020202020204" pitchFamily="34" charset="0"/>
                <a:ea typeface="Arial Bold" charset="0"/>
                <a:cs typeface="Arial Bold" charset="0"/>
                <a:sym typeface="Arial Bold" charset="0"/>
              </a:rPr>
              <a:t>NOMBRE DEL EXPEDIENTE</a:t>
            </a:r>
          </a:p>
        </p:txBody>
      </p:sp>
      <p:sp>
        <p:nvSpPr>
          <p:cNvPr id="13" name="3 Rectángulo"/>
          <p:cNvSpPr/>
          <p:nvPr/>
        </p:nvSpPr>
        <p:spPr>
          <a:xfrm>
            <a:off x="4743181" y="5360535"/>
            <a:ext cx="2207656" cy="646331"/>
          </a:xfrm>
          <a:prstGeom prst="rect">
            <a:avLst/>
          </a:prstGeom>
        </p:spPr>
        <p:txBody>
          <a:bodyPr wrap="none">
            <a:spAutoFit/>
          </a:bodyPr>
          <a:lstStyle/>
          <a:p>
            <a:pPr algn="ctr"/>
            <a:r>
              <a:rPr lang="en-US" altLang="es-MX" b="1" dirty="0">
                <a:solidFill>
                  <a:schemeClr val="accent6">
                    <a:lumMod val="75000"/>
                  </a:schemeClr>
                </a:solidFill>
                <a:latin typeface="Trebuchet MS" panose="020B0603020202020204" pitchFamily="34" charset="0"/>
                <a:ea typeface="Arial Bold" charset="0"/>
                <a:cs typeface="Arial Bold" charset="0"/>
                <a:sym typeface="Arial Bold" charset="0"/>
              </a:rPr>
              <a:t>No. CONSECUTIVO </a:t>
            </a:r>
          </a:p>
          <a:p>
            <a:pPr algn="ctr"/>
            <a:r>
              <a:rPr lang="en-US" altLang="es-MX" b="1" dirty="0">
                <a:solidFill>
                  <a:schemeClr val="accent6">
                    <a:lumMod val="75000"/>
                  </a:schemeClr>
                </a:solidFill>
                <a:latin typeface="Trebuchet MS" panose="020B0603020202020204" pitchFamily="34" charset="0"/>
                <a:ea typeface="Arial Bold" charset="0"/>
                <a:cs typeface="Arial Bold" charset="0"/>
                <a:sym typeface="Arial Bold" charset="0"/>
              </a:rPr>
              <a:t>DEL EXPEDIENTE</a:t>
            </a:r>
          </a:p>
        </p:txBody>
      </p:sp>
      <p:cxnSp>
        <p:nvCxnSpPr>
          <p:cNvPr id="14" name="18 Conector recto de flecha"/>
          <p:cNvCxnSpPr/>
          <p:nvPr/>
        </p:nvCxnSpPr>
        <p:spPr>
          <a:xfrm>
            <a:off x="2470051" y="3459742"/>
            <a:ext cx="1029296" cy="390363"/>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25 Conector recto de flecha"/>
          <p:cNvCxnSpPr/>
          <p:nvPr/>
        </p:nvCxnSpPr>
        <p:spPr>
          <a:xfrm flipH="1">
            <a:off x="5184648" y="3049822"/>
            <a:ext cx="31007" cy="560414"/>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27 Conector recto de flecha"/>
          <p:cNvCxnSpPr/>
          <p:nvPr/>
        </p:nvCxnSpPr>
        <p:spPr>
          <a:xfrm flipH="1">
            <a:off x="6667526" y="2904009"/>
            <a:ext cx="280257" cy="70622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1 Conector recto de flecha"/>
          <p:cNvCxnSpPr/>
          <p:nvPr/>
        </p:nvCxnSpPr>
        <p:spPr>
          <a:xfrm flipV="1">
            <a:off x="6256784" y="4130153"/>
            <a:ext cx="1055902" cy="1126118"/>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34 Conector recto de flecha"/>
          <p:cNvCxnSpPr/>
          <p:nvPr/>
        </p:nvCxnSpPr>
        <p:spPr>
          <a:xfrm flipH="1" flipV="1">
            <a:off x="7884881" y="4007501"/>
            <a:ext cx="35670" cy="1165825"/>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36 Conector recto de flecha"/>
          <p:cNvCxnSpPr/>
          <p:nvPr/>
        </p:nvCxnSpPr>
        <p:spPr>
          <a:xfrm flipH="1">
            <a:off x="8614611" y="3942124"/>
            <a:ext cx="1618430" cy="2147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38 Conector recto de flecha"/>
          <p:cNvCxnSpPr/>
          <p:nvPr/>
        </p:nvCxnSpPr>
        <p:spPr>
          <a:xfrm flipV="1">
            <a:off x="2897077" y="4515719"/>
            <a:ext cx="857208" cy="131720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3178678" y="1242961"/>
            <a:ext cx="1071086" cy="400110"/>
          </a:xfrm>
          <a:prstGeom prst="rect">
            <a:avLst/>
          </a:prstGeom>
          <a:noFill/>
        </p:spPr>
        <p:txBody>
          <a:bodyPr wrap="square" rtlCol="0">
            <a:spAutoFit/>
          </a:bodyPr>
          <a:lstStyle/>
          <a:p>
            <a:r>
              <a:rPr lang="es-MX" sz="2000" b="1" dirty="0" err="1">
                <a:solidFill>
                  <a:schemeClr val="accent3"/>
                </a:solidFill>
                <a:latin typeface="Trebuchet MS" panose="020B0603020202020204" pitchFamily="34" charset="0"/>
              </a:rPr>
              <a:t>TecNM</a:t>
            </a:r>
            <a:endParaRPr lang="es-MX" sz="2000" b="1" dirty="0">
              <a:solidFill>
                <a:schemeClr val="accent3"/>
              </a:solidFill>
              <a:latin typeface="Trebuchet MS" panose="020B0603020202020204" pitchFamily="34" charset="0"/>
            </a:endParaRPr>
          </a:p>
        </p:txBody>
      </p:sp>
      <p:sp>
        <p:nvSpPr>
          <p:cNvPr id="22" name="CuadroTexto 21"/>
          <p:cNvSpPr txBox="1"/>
          <p:nvPr/>
        </p:nvSpPr>
        <p:spPr>
          <a:xfrm>
            <a:off x="4405566" y="1232133"/>
            <a:ext cx="1133751" cy="415498"/>
          </a:xfrm>
          <a:prstGeom prst="rect">
            <a:avLst/>
          </a:prstGeom>
          <a:noFill/>
        </p:spPr>
        <p:txBody>
          <a:bodyPr wrap="square" rtlCol="0">
            <a:spAutoFit/>
          </a:bodyPr>
          <a:lstStyle/>
          <a:p>
            <a:r>
              <a:rPr lang="es-MX" sz="2100" b="1" dirty="0">
                <a:solidFill>
                  <a:srgbClr val="7030A0"/>
                </a:solidFill>
                <a:latin typeface="Trebuchet MS" panose="020B0603020202020204" pitchFamily="34" charset="0"/>
              </a:rPr>
              <a:t>M00 RF</a:t>
            </a:r>
          </a:p>
        </p:txBody>
      </p:sp>
      <p:sp>
        <p:nvSpPr>
          <p:cNvPr id="23" name="CuadroTexto 22"/>
          <p:cNvSpPr txBox="1"/>
          <p:nvPr/>
        </p:nvSpPr>
        <p:spPr>
          <a:xfrm>
            <a:off x="5599883" y="1223483"/>
            <a:ext cx="1067644" cy="400110"/>
          </a:xfrm>
          <a:prstGeom prst="rect">
            <a:avLst/>
          </a:prstGeom>
          <a:noFill/>
        </p:spPr>
        <p:txBody>
          <a:bodyPr wrap="square" rtlCol="0">
            <a:spAutoFit/>
          </a:bodyPr>
          <a:lstStyle/>
          <a:p>
            <a:r>
              <a:rPr lang="es-MX" sz="2000" b="1" dirty="0">
                <a:solidFill>
                  <a:schemeClr val="accent5"/>
                </a:solidFill>
                <a:latin typeface="Trebuchet MS" panose="020B0603020202020204" pitchFamily="34" charset="0"/>
              </a:rPr>
              <a:t>01C.07</a:t>
            </a:r>
          </a:p>
        </p:txBody>
      </p:sp>
      <p:sp>
        <p:nvSpPr>
          <p:cNvPr id="24" name="CuadroTexto 23"/>
          <p:cNvSpPr txBox="1"/>
          <p:nvPr/>
        </p:nvSpPr>
        <p:spPr>
          <a:xfrm>
            <a:off x="6811718" y="1232132"/>
            <a:ext cx="500968" cy="400110"/>
          </a:xfrm>
          <a:prstGeom prst="rect">
            <a:avLst/>
          </a:prstGeom>
          <a:noFill/>
        </p:spPr>
        <p:txBody>
          <a:bodyPr wrap="square" rtlCol="0">
            <a:spAutoFit/>
          </a:bodyPr>
          <a:lstStyle/>
          <a:p>
            <a:r>
              <a:rPr lang="es-MX" sz="2000" b="1" dirty="0">
                <a:solidFill>
                  <a:schemeClr val="accent6"/>
                </a:solidFill>
                <a:latin typeface="Trebuchet MS" panose="020B0603020202020204" pitchFamily="34" charset="0"/>
              </a:rPr>
              <a:t>01</a:t>
            </a:r>
            <a:endParaRPr lang="es-MX" sz="2000" b="1" dirty="0">
              <a:solidFill>
                <a:schemeClr val="bg2">
                  <a:lumMod val="50000"/>
                </a:schemeClr>
              </a:solidFill>
              <a:latin typeface="Trebuchet MS" panose="020B0603020202020204" pitchFamily="34" charset="0"/>
            </a:endParaRPr>
          </a:p>
        </p:txBody>
      </p:sp>
      <p:sp>
        <p:nvSpPr>
          <p:cNvPr id="25" name="CuadroTexto 24"/>
          <p:cNvSpPr txBox="1"/>
          <p:nvPr/>
        </p:nvSpPr>
        <p:spPr>
          <a:xfrm>
            <a:off x="8288806" y="1251397"/>
            <a:ext cx="958122" cy="400110"/>
          </a:xfrm>
          <a:prstGeom prst="rect">
            <a:avLst/>
          </a:prstGeom>
          <a:noFill/>
        </p:spPr>
        <p:txBody>
          <a:bodyPr wrap="square" rtlCol="0">
            <a:spAutoFit/>
          </a:bodyPr>
          <a:lstStyle/>
          <a:p>
            <a:r>
              <a:rPr lang="es-MX" sz="2000" b="1" dirty="0">
                <a:latin typeface="Trebuchet MS" panose="020B0603020202020204" pitchFamily="34" charset="0"/>
              </a:rPr>
              <a:t>2016</a:t>
            </a:r>
          </a:p>
        </p:txBody>
      </p:sp>
      <p:sp>
        <p:nvSpPr>
          <p:cNvPr id="26" name="Rectángulo 25"/>
          <p:cNvSpPr/>
          <p:nvPr/>
        </p:nvSpPr>
        <p:spPr>
          <a:xfrm>
            <a:off x="3522037" y="1619755"/>
            <a:ext cx="1673920" cy="369332"/>
          </a:xfrm>
          <a:prstGeom prst="rect">
            <a:avLst/>
          </a:prstGeom>
        </p:spPr>
        <p:txBody>
          <a:bodyPr wrap="none">
            <a:spAutoFit/>
          </a:bodyPr>
          <a:lstStyle/>
          <a:p>
            <a:r>
              <a:rPr lang="en-US" altLang="es-MX"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REGLAMENTOS</a:t>
            </a:r>
          </a:p>
        </p:txBody>
      </p:sp>
      <p:sp>
        <p:nvSpPr>
          <p:cNvPr id="27" name="Rectángulo 26"/>
          <p:cNvSpPr/>
          <p:nvPr/>
        </p:nvSpPr>
        <p:spPr>
          <a:xfrm>
            <a:off x="7131149" y="1202078"/>
            <a:ext cx="753732" cy="400110"/>
          </a:xfrm>
          <a:prstGeom prst="rect">
            <a:avLst/>
          </a:prstGeom>
        </p:spPr>
        <p:txBody>
          <a:bodyPr wrap="none">
            <a:spAutoFit/>
          </a:bodyPr>
          <a:lstStyle/>
          <a:p>
            <a:r>
              <a:rPr lang="es-MX" sz="2000" b="1" dirty="0">
                <a:solidFill>
                  <a:schemeClr val="bg2">
                    <a:lumMod val="50000"/>
                  </a:schemeClr>
                </a:solidFill>
                <a:latin typeface="Trebuchet MS" panose="020B0603020202020204" pitchFamily="34" charset="0"/>
              </a:rPr>
              <a:t>  ( I )</a:t>
            </a:r>
          </a:p>
        </p:txBody>
      </p:sp>
    </p:spTree>
    <p:extLst>
      <p:ext uri="{BB962C8B-B14F-4D97-AF65-F5344CB8AC3E}">
        <p14:creationId xmlns:p14="http://schemas.microsoft.com/office/powerpoint/2010/main" val="35365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33333E-6 L 0.00963 0.35092 " pathEditMode="relative" rAng="0" ptsTypes="AA">
                                      <p:cBhvr>
                                        <p:cTn id="6" dur="2000" fill="hold"/>
                                        <p:tgtEl>
                                          <p:spTgt spid="21"/>
                                        </p:tgtEl>
                                        <p:attrNameLst>
                                          <p:attrName>ppt_x</p:attrName>
                                          <p:attrName>ppt_y</p:attrName>
                                        </p:attrNameLst>
                                      </p:cBhvr>
                                      <p:rCtr x="482" y="175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5E-6 -3.7037E-6 L 0.04206 0.35139 " pathEditMode="relative" rAng="0" ptsTypes="AA">
                                      <p:cBhvr>
                                        <p:cTn id="16" dur="2000" fill="hold"/>
                                        <p:tgtEl>
                                          <p:spTgt spid="22"/>
                                        </p:tgtEl>
                                        <p:attrNameLst>
                                          <p:attrName>ppt_x</p:attrName>
                                          <p:attrName>ppt_y</p:attrName>
                                        </p:attrNameLst>
                                      </p:cBhvr>
                                      <p:rCtr x="2096" y="1756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1.11111E-6 L 0.05118 0.3537 " pathEditMode="relative" rAng="0" ptsTypes="AA">
                                      <p:cBhvr>
                                        <p:cTn id="26" dur="2000" fill="hold"/>
                                        <p:tgtEl>
                                          <p:spTgt spid="23"/>
                                        </p:tgtEl>
                                        <p:attrNameLst>
                                          <p:attrName>ppt_x</p:attrName>
                                          <p:attrName>ppt_y</p:attrName>
                                        </p:attrNameLst>
                                      </p:cBhvr>
                                      <p:rCtr x="2552" y="1768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208 0.00555 L 0.02877 0.35254 " pathEditMode="relative" rAng="0" ptsTypes="AA">
                                      <p:cBhvr>
                                        <p:cTn id="38" dur="2000" fill="hold"/>
                                        <p:tgtEl>
                                          <p:spTgt spid="24"/>
                                        </p:tgtEl>
                                        <p:attrNameLst>
                                          <p:attrName>ppt_x</p:attrName>
                                          <p:attrName>ppt_y</p:attrName>
                                        </p:attrNameLst>
                                      </p:cBhvr>
                                      <p:rCtr x="1328" y="17338"/>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6.25E-7 -4.07407E-6 L -0.02253 0.34977 " pathEditMode="relative" rAng="0" ptsTypes="AA">
                                      <p:cBhvr>
                                        <p:cTn id="48" dur="2000" fill="hold"/>
                                        <p:tgtEl>
                                          <p:spTgt spid="25"/>
                                        </p:tgtEl>
                                        <p:attrNameLst>
                                          <p:attrName>ppt_x</p:attrName>
                                          <p:attrName>ppt_y</p:attrName>
                                        </p:attrNameLst>
                                      </p:cBhvr>
                                      <p:rCtr x="-1133" y="17477"/>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2.08333E-7 -2.96296E-6 L -0.01589 0.35394 " pathEditMode="relative" rAng="0" ptsTypes="AA">
                                      <p:cBhvr>
                                        <p:cTn id="58" dur="2000" fill="hold"/>
                                        <p:tgtEl>
                                          <p:spTgt spid="26"/>
                                        </p:tgtEl>
                                        <p:attrNameLst>
                                          <p:attrName>ppt_x</p:attrName>
                                          <p:attrName>ppt_y</p:attrName>
                                        </p:attrNameLst>
                                      </p:cBhvr>
                                      <p:rCtr x="-794" y="17685"/>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79167E-6 1.85185E-6 L 0.022 0.35694 " pathEditMode="relative" rAng="0" ptsTypes="AA">
                                      <p:cBhvr>
                                        <p:cTn id="68" dur="2000" fill="hold"/>
                                        <p:tgtEl>
                                          <p:spTgt spid="27"/>
                                        </p:tgtEl>
                                        <p:attrNameLst>
                                          <p:attrName>ppt_x</p:attrName>
                                          <p:attrName>ppt_y</p:attrName>
                                        </p:attrNameLst>
                                      </p:cBhvr>
                                      <p:rCtr x="1094" y="17847"/>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1" grpId="0"/>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673" r="4324" b="13330"/>
          <a:stretch/>
        </p:blipFill>
        <p:spPr bwMode="auto">
          <a:xfrm>
            <a:off x="558133" y="1434712"/>
            <a:ext cx="11405268" cy="506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8"/>
          <p:cNvSpPr>
            <a:spLocks/>
          </p:cNvSpPr>
          <p:nvPr/>
        </p:nvSpPr>
        <p:spPr bwMode="auto">
          <a:xfrm>
            <a:off x="2456359" y="1176126"/>
            <a:ext cx="3856231" cy="5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400" dirty="0" err="1">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TecNM</a:t>
            </a:r>
            <a:r>
              <a:rPr lang="en-US" altLang="es-MX" sz="24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a:t>
            </a:r>
            <a:r>
              <a:rPr lang="en-US" altLang="es-MX" sz="2400"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M00</a:t>
            </a:r>
            <a:r>
              <a:rPr lang="en-US" altLang="es-MX" sz="24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/RH/</a:t>
            </a:r>
            <a:r>
              <a:rPr lang="en-US" altLang="es-MX" sz="2400" dirty="0">
                <a:solidFill>
                  <a:schemeClr val="accent5"/>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04C.03</a:t>
            </a:r>
            <a:r>
              <a:rPr lang="en-US" altLang="es-MX" sz="24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p>
        </p:txBody>
      </p:sp>
      <p:sp>
        <p:nvSpPr>
          <p:cNvPr id="6" name="Rectangle 11"/>
          <p:cNvSpPr>
            <a:spLocks/>
          </p:cNvSpPr>
          <p:nvPr/>
        </p:nvSpPr>
        <p:spPr bwMode="auto">
          <a:xfrm>
            <a:off x="7349311" y="2123933"/>
            <a:ext cx="2584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tx1">
                    <a:lumMod val="95000"/>
                    <a:lumOff val="5000"/>
                  </a:schemeClr>
                </a:solidFill>
                <a:latin typeface="Trebuchet MS" panose="020B0603020202020204" pitchFamily="34" charset="0"/>
                <a:ea typeface="Arial Bold" charset="0"/>
                <a:cs typeface="Arial Bold" charset="0"/>
                <a:sym typeface="Arial Bold" charset="0"/>
              </a:rPr>
              <a:t>CÓDIGO</a:t>
            </a:r>
            <a:r>
              <a:rPr lang="en-US" altLang="es-MX" sz="11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a:t>
            </a:r>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SECCIÓN Y SERIE</a:t>
            </a:r>
          </a:p>
        </p:txBody>
      </p:sp>
      <p:sp>
        <p:nvSpPr>
          <p:cNvPr id="7" name="Rectangle 13"/>
          <p:cNvSpPr>
            <a:spLocks/>
          </p:cNvSpPr>
          <p:nvPr/>
        </p:nvSpPr>
        <p:spPr bwMode="auto">
          <a:xfrm>
            <a:off x="7395276" y="2679379"/>
            <a:ext cx="2473325"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Sección : 4C   Serie: .3)</a:t>
            </a:r>
          </a:p>
        </p:txBody>
      </p:sp>
      <p:sp>
        <p:nvSpPr>
          <p:cNvPr id="8" name="Rectangle 14"/>
          <p:cNvSpPr>
            <a:spLocks/>
          </p:cNvSpPr>
          <p:nvPr/>
        </p:nvSpPr>
        <p:spPr bwMode="auto">
          <a:xfrm>
            <a:off x="10134116" y="5114888"/>
            <a:ext cx="16876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AÑO DE INGRESO</a:t>
            </a:r>
          </a:p>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AL IPN</a:t>
            </a:r>
          </a:p>
        </p:txBody>
      </p:sp>
      <p:sp>
        <p:nvSpPr>
          <p:cNvPr id="9" name="Rectangle 31"/>
          <p:cNvSpPr>
            <a:spLocks/>
          </p:cNvSpPr>
          <p:nvPr/>
        </p:nvSpPr>
        <p:spPr bwMode="auto">
          <a:xfrm>
            <a:off x="4143723" y="2137539"/>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p>
          <a:p>
            <a:pPr algn="ctr" eaLnBrk="1" hangingPunct="1"/>
            <a:r>
              <a:rPr lang="en-US" altLang="es-MX"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a:t>
            </a:r>
          </a:p>
        </p:txBody>
      </p:sp>
      <p:sp>
        <p:nvSpPr>
          <p:cNvPr id="10" name="Rectangle 22"/>
          <p:cNvSpPr>
            <a:spLocks/>
          </p:cNvSpPr>
          <p:nvPr/>
        </p:nvSpPr>
        <p:spPr bwMode="auto">
          <a:xfrm rot="20381038">
            <a:off x="1437096" y="2771867"/>
            <a:ext cx="221618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1" name="Rectangle 16"/>
          <p:cNvSpPr>
            <a:spLocks/>
          </p:cNvSpPr>
          <p:nvPr/>
        </p:nvSpPr>
        <p:spPr bwMode="auto">
          <a:xfrm rot="21360001">
            <a:off x="1324460" y="5639138"/>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NOMBRE Del TRABAJADOR</a:t>
            </a:r>
          </a:p>
        </p:txBody>
      </p:sp>
      <p:sp>
        <p:nvSpPr>
          <p:cNvPr id="12" name="3 Rectángulo"/>
          <p:cNvSpPr/>
          <p:nvPr/>
        </p:nvSpPr>
        <p:spPr>
          <a:xfrm>
            <a:off x="5702185" y="5539412"/>
            <a:ext cx="1584087" cy="584775"/>
          </a:xfrm>
          <a:prstGeom prst="rect">
            <a:avLst/>
          </a:prstGeom>
        </p:spPr>
        <p:txBody>
          <a:bodyPr wrap="none">
            <a:spAutoFit/>
          </a:bodyPr>
          <a:lstStyle/>
          <a:p>
            <a:pPr algn="ctr"/>
            <a:r>
              <a:rPr lang="en-US" altLang="es-MX" sz="1600" b="1" dirty="0">
                <a:latin typeface="Trebuchet MS" panose="020B0603020202020204" pitchFamily="34" charset="0"/>
                <a:ea typeface="Arial Bold" charset="0"/>
                <a:cs typeface="Arial Bold" charset="0"/>
                <a:sym typeface="Arial Bold" charset="0"/>
              </a:rPr>
              <a:t>RFC  ó</a:t>
            </a:r>
          </a:p>
          <a:p>
            <a:pPr algn="ctr"/>
            <a:r>
              <a:rPr lang="en-US" altLang="es-MX" sz="1600" b="1" dirty="0">
                <a:latin typeface="Trebuchet MS" panose="020B0603020202020204" pitchFamily="34" charset="0"/>
                <a:ea typeface="Arial Bold" charset="0"/>
                <a:cs typeface="Arial Bold" charset="0"/>
                <a:sym typeface="Arial Bold" charset="0"/>
              </a:rPr>
              <a:t> DE EMPLEADO</a:t>
            </a:r>
          </a:p>
        </p:txBody>
      </p:sp>
      <p:cxnSp>
        <p:nvCxnSpPr>
          <p:cNvPr id="13" name="18 Conector recto de flecha"/>
          <p:cNvCxnSpPr/>
          <p:nvPr/>
        </p:nvCxnSpPr>
        <p:spPr>
          <a:xfrm>
            <a:off x="2778651" y="3129468"/>
            <a:ext cx="743502" cy="220163"/>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25 Conector recto de flecha"/>
          <p:cNvCxnSpPr/>
          <p:nvPr/>
        </p:nvCxnSpPr>
        <p:spPr>
          <a:xfrm>
            <a:off x="5352604" y="2732673"/>
            <a:ext cx="0" cy="63269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27 Conector recto de flecha"/>
          <p:cNvCxnSpPr/>
          <p:nvPr/>
        </p:nvCxnSpPr>
        <p:spPr>
          <a:xfrm flipH="1">
            <a:off x="6446315" y="2574742"/>
            <a:ext cx="948961" cy="807376"/>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31 Conector recto de flecha"/>
          <p:cNvCxnSpPr/>
          <p:nvPr/>
        </p:nvCxnSpPr>
        <p:spPr>
          <a:xfrm flipV="1">
            <a:off x="6600918" y="3852326"/>
            <a:ext cx="644999" cy="1610142"/>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6 Conector recto de flecha"/>
          <p:cNvCxnSpPr/>
          <p:nvPr/>
        </p:nvCxnSpPr>
        <p:spPr>
          <a:xfrm flipH="1" flipV="1">
            <a:off x="9196439" y="3611586"/>
            <a:ext cx="1395361" cy="135683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38 Conector recto de flecha"/>
          <p:cNvCxnSpPr/>
          <p:nvPr/>
        </p:nvCxnSpPr>
        <p:spPr>
          <a:xfrm flipV="1">
            <a:off x="3033241" y="3996127"/>
            <a:ext cx="1437436" cy="14663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6095080" y="1139692"/>
            <a:ext cx="2669320" cy="461665"/>
          </a:xfrm>
          <a:prstGeom prst="rect">
            <a:avLst/>
          </a:prstGeom>
        </p:spPr>
        <p:txBody>
          <a:bodyPr wrap="none">
            <a:spAutoFit/>
          </a:bodyPr>
          <a:lstStyle/>
          <a:p>
            <a:r>
              <a:rPr lang="en-US" altLang="es-MX" sz="2400" dirty="0">
                <a:solidFill>
                  <a:schemeClr val="accent6"/>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2411367/</a:t>
            </a:r>
            <a:r>
              <a:rPr lang="en-US" altLang="es-MX" sz="2400"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2400" dirty="0">
                <a:solidFill>
                  <a:schemeClr val="bg1">
                    <a:lumMod val="8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2000"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2016</a:t>
            </a:r>
          </a:p>
        </p:txBody>
      </p:sp>
      <p:sp>
        <p:nvSpPr>
          <p:cNvPr id="20" name="Rectángulo 19"/>
          <p:cNvSpPr/>
          <p:nvPr/>
        </p:nvSpPr>
        <p:spPr>
          <a:xfrm>
            <a:off x="2859859" y="1534892"/>
            <a:ext cx="3049233" cy="461665"/>
          </a:xfrm>
          <a:prstGeom prst="rect">
            <a:avLst/>
          </a:prstGeom>
        </p:spPr>
        <p:txBody>
          <a:bodyPr wrap="none">
            <a:spAutoFit/>
          </a:bodyPr>
          <a:lstStyle/>
          <a:p>
            <a:r>
              <a:rPr lang="en-US" altLang="es-MX" sz="2400"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Duarte Luna, Miguel </a:t>
            </a:r>
          </a:p>
        </p:txBody>
      </p:sp>
      <p:sp>
        <p:nvSpPr>
          <p:cNvPr id="22" name="Título 1"/>
          <p:cNvSpPr>
            <a:spLocks noGrp="1"/>
          </p:cNvSpPr>
          <p:nvPr>
            <p:ph type="title"/>
          </p:nvPr>
        </p:nvSpPr>
        <p:spPr>
          <a:xfrm>
            <a:off x="1182532" y="270807"/>
            <a:ext cx="10515600" cy="1052103"/>
          </a:xfrm>
        </p:spPr>
        <p:txBody>
          <a:bodyPr>
            <a:normAutofit/>
          </a:bodyPr>
          <a:lstStyle/>
          <a:p>
            <a:r>
              <a:rPr lang="es-MX" sz="3000" dirty="0"/>
              <a:t>EJEMPLO DE EXPEDIENTE: DE PERSONAL</a:t>
            </a:r>
          </a:p>
        </p:txBody>
      </p:sp>
    </p:spTree>
    <p:extLst>
      <p:ext uri="{BB962C8B-B14F-4D97-AF65-F5344CB8AC3E}">
        <p14:creationId xmlns:p14="http://schemas.microsoft.com/office/powerpoint/2010/main" val="7535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394 -0.00301 L 0.08463 0.31435 " pathEditMode="relative" rAng="0" ptsTypes="AA">
                                      <p:cBhvr>
                                        <p:cTn id="6" dur="2000" fill="hold"/>
                                        <p:tgtEl>
                                          <p:spTgt spid="5"/>
                                        </p:tgtEl>
                                        <p:attrNameLst>
                                          <p:attrName>ppt_x</p:attrName>
                                          <p:attrName>ppt_y</p:attrName>
                                        </p:attrNameLst>
                                      </p:cBhvr>
                                      <p:rCtr x="4922" y="158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3 -0.00926 L 0.07344 0.31759 " pathEditMode="relative" rAng="0" ptsTypes="AA">
                                      <p:cBhvr>
                                        <p:cTn id="10" dur="2000" fill="hold"/>
                                        <p:tgtEl>
                                          <p:spTgt spid="19"/>
                                        </p:tgtEl>
                                        <p:attrNameLst>
                                          <p:attrName>ppt_x</p:attrName>
                                          <p:attrName>ppt_y</p:attrName>
                                        </p:attrNameLst>
                                      </p:cBhvr>
                                      <p:rCtr x="3607" y="163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1.11111E-6 L 0.07135 0.3044 " pathEditMode="relative" rAng="0" ptsTypes="AA">
                                      <p:cBhvr>
                                        <p:cTn id="14" dur="2000" fill="hold"/>
                                        <p:tgtEl>
                                          <p:spTgt spid="20"/>
                                        </p:tgtEl>
                                        <p:attrNameLst>
                                          <p:attrName>ppt_x</p:attrName>
                                          <p:attrName>ppt_y</p:attrName>
                                        </p:attrNameLst>
                                      </p:cBhvr>
                                      <p:rCtr x="3568" y="1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7004" y="493554"/>
            <a:ext cx="9601196" cy="1303867"/>
          </a:xfrm>
        </p:spPr>
        <p:txBody>
          <a:bodyPr>
            <a:normAutofit/>
          </a:bodyPr>
          <a:lstStyle/>
          <a:p>
            <a:r>
              <a:rPr lang="es-MX" sz="3600" dirty="0"/>
              <a:t>EJEMPLO DE EXPEDIENTE: DE ALUMNO</a:t>
            </a:r>
            <a:br>
              <a:rPr lang="es-MX" sz="3600" dirty="0"/>
            </a:br>
            <a:endParaRPr lang="es-MX" sz="3600" dirty="0"/>
          </a:p>
        </p:txBody>
      </p:sp>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039" r="4196" b="14557"/>
          <a:stretch/>
        </p:blipFill>
        <p:spPr bwMode="auto">
          <a:xfrm>
            <a:off x="252663" y="1356526"/>
            <a:ext cx="11875169" cy="506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1"/>
          <p:cNvSpPr>
            <a:spLocks/>
          </p:cNvSpPr>
          <p:nvPr/>
        </p:nvSpPr>
        <p:spPr bwMode="auto">
          <a:xfrm>
            <a:off x="6940594" y="2071969"/>
            <a:ext cx="24913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CÓDIGO</a:t>
            </a:r>
            <a:r>
              <a:rPr lang="en-US" altLang="es-MX" sz="11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a:t>
            </a:r>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SECCIÓN Y SERIE</a:t>
            </a:r>
          </a:p>
        </p:txBody>
      </p:sp>
      <p:sp>
        <p:nvSpPr>
          <p:cNvPr id="6" name="Rectangle 13"/>
          <p:cNvSpPr>
            <a:spLocks/>
          </p:cNvSpPr>
          <p:nvPr/>
        </p:nvSpPr>
        <p:spPr bwMode="auto">
          <a:xfrm>
            <a:off x="7312301" y="2455599"/>
            <a:ext cx="2623269"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4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Sección : 3S   Serie: . 3)</a:t>
            </a:r>
          </a:p>
        </p:txBody>
      </p:sp>
      <p:sp>
        <p:nvSpPr>
          <p:cNvPr id="7" name="Rectangle 14"/>
          <p:cNvSpPr>
            <a:spLocks/>
          </p:cNvSpPr>
          <p:nvPr/>
        </p:nvSpPr>
        <p:spPr bwMode="auto">
          <a:xfrm>
            <a:off x="10748200" y="3083772"/>
            <a:ext cx="10288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AÑO DE</a:t>
            </a:r>
          </a:p>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INGRESO </a:t>
            </a:r>
          </a:p>
        </p:txBody>
      </p:sp>
      <p:sp>
        <p:nvSpPr>
          <p:cNvPr id="8" name="Rectangle 31"/>
          <p:cNvSpPr>
            <a:spLocks/>
          </p:cNvSpPr>
          <p:nvPr/>
        </p:nvSpPr>
        <p:spPr bwMode="auto">
          <a:xfrm>
            <a:off x="4100180" y="2187558"/>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1600"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p>
          <a:p>
            <a:pPr algn="ctr" eaLnBrk="1" hangingPunct="1"/>
            <a:r>
              <a:rPr lang="en-US" altLang="es-MX" sz="1600"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a:t>
            </a:r>
          </a:p>
        </p:txBody>
      </p:sp>
      <p:sp>
        <p:nvSpPr>
          <p:cNvPr id="9" name="Rectangle 22"/>
          <p:cNvSpPr>
            <a:spLocks/>
          </p:cNvSpPr>
          <p:nvPr/>
        </p:nvSpPr>
        <p:spPr bwMode="auto">
          <a:xfrm rot="19940403">
            <a:off x="1509427" y="2673213"/>
            <a:ext cx="221618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16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0" name="Rectangle 16"/>
          <p:cNvSpPr>
            <a:spLocks/>
          </p:cNvSpPr>
          <p:nvPr/>
        </p:nvSpPr>
        <p:spPr bwMode="auto">
          <a:xfrm rot="21360001">
            <a:off x="1241485" y="5415358"/>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solidFill>
                <a:latin typeface="Trebuchet MS" panose="020B0603020202020204" pitchFamily="34" charset="0"/>
                <a:ea typeface="Arial Bold" charset="0"/>
                <a:cs typeface="Arial Bold" charset="0"/>
                <a:sym typeface="Arial Bold" charset="0"/>
              </a:rPr>
              <a:t>NOMBRE DEL EXPEDIENTE</a:t>
            </a:r>
          </a:p>
        </p:txBody>
      </p:sp>
      <p:sp>
        <p:nvSpPr>
          <p:cNvPr id="11" name="3 Rectángulo"/>
          <p:cNvSpPr/>
          <p:nvPr/>
        </p:nvSpPr>
        <p:spPr>
          <a:xfrm>
            <a:off x="4326324" y="5238688"/>
            <a:ext cx="3492623" cy="338554"/>
          </a:xfrm>
          <a:prstGeom prst="rect">
            <a:avLst/>
          </a:prstGeom>
        </p:spPr>
        <p:txBody>
          <a:bodyPr wrap="none">
            <a:spAutoFit/>
          </a:bodyPr>
          <a:lstStyle/>
          <a:p>
            <a:pPr algn="ctr"/>
            <a:r>
              <a:rPr lang="en-US" altLang="es-MX" sz="1600" b="1" dirty="0">
                <a:latin typeface="Trebuchet MS" panose="020B0603020202020204" pitchFamily="34" charset="0"/>
                <a:ea typeface="Arial Bold" charset="0"/>
                <a:cs typeface="Arial Bold" charset="0"/>
                <a:sym typeface="Arial Bold" charset="0"/>
              </a:rPr>
              <a:t>MATRÍCULA O NÚMERO DE BOLETA </a:t>
            </a:r>
          </a:p>
        </p:txBody>
      </p:sp>
      <p:cxnSp>
        <p:nvCxnSpPr>
          <p:cNvPr id="12" name="18 Conector recto de flecha"/>
          <p:cNvCxnSpPr/>
          <p:nvPr/>
        </p:nvCxnSpPr>
        <p:spPr>
          <a:xfrm>
            <a:off x="2695676" y="3056183"/>
            <a:ext cx="701652" cy="300989"/>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25 Conector recto de flecha"/>
          <p:cNvCxnSpPr/>
          <p:nvPr/>
        </p:nvCxnSpPr>
        <p:spPr>
          <a:xfrm>
            <a:off x="4918765" y="2776064"/>
            <a:ext cx="0" cy="515776"/>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27 Conector recto de flecha"/>
          <p:cNvCxnSpPr/>
          <p:nvPr/>
        </p:nvCxnSpPr>
        <p:spPr>
          <a:xfrm flipH="1">
            <a:off x="6044184" y="2455599"/>
            <a:ext cx="623167" cy="8362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31 Conector recto de flecha"/>
          <p:cNvCxnSpPr/>
          <p:nvPr/>
        </p:nvCxnSpPr>
        <p:spPr>
          <a:xfrm flipV="1">
            <a:off x="6295332" y="3606992"/>
            <a:ext cx="1016969" cy="1546558"/>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36 Conector recto de flecha"/>
          <p:cNvCxnSpPr/>
          <p:nvPr/>
        </p:nvCxnSpPr>
        <p:spPr>
          <a:xfrm flipH="1">
            <a:off x="8915400" y="3357172"/>
            <a:ext cx="1582388" cy="12980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8 Conector recto de flecha"/>
          <p:cNvCxnSpPr/>
          <p:nvPr/>
        </p:nvCxnSpPr>
        <p:spPr>
          <a:xfrm flipV="1">
            <a:off x="3046502" y="3991359"/>
            <a:ext cx="1437436" cy="14663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8"/>
          <p:cNvSpPr>
            <a:spLocks/>
          </p:cNvSpPr>
          <p:nvPr/>
        </p:nvSpPr>
        <p:spPr bwMode="auto">
          <a:xfrm>
            <a:off x="2695676" y="1211273"/>
            <a:ext cx="3369528" cy="41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err="1">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TecNM</a:t>
            </a:r>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a:t>
            </a:r>
            <a:r>
              <a:rPr lang="en-US" altLang="es-MX" sz="2000"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M00</a:t>
            </a:r>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/SE/  </a:t>
            </a:r>
            <a:r>
              <a:rPr lang="en-US" altLang="es-MX" sz="2000" dirty="0">
                <a:solidFill>
                  <a:schemeClr val="accent5"/>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02S.03 </a:t>
            </a:r>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endParaRPr lang="en-US" altLang="es-MX" sz="16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19" name="Rectangle 18"/>
          <p:cNvSpPr>
            <a:spLocks/>
          </p:cNvSpPr>
          <p:nvPr/>
        </p:nvSpPr>
        <p:spPr bwMode="auto">
          <a:xfrm>
            <a:off x="6009673" y="1226034"/>
            <a:ext cx="2905727" cy="42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a:solidFill>
                  <a:schemeClr val="accent6"/>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8014951</a:t>
            </a:r>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14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2016</a:t>
            </a:r>
          </a:p>
        </p:txBody>
      </p:sp>
      <p:sp>
        <p:nvSpPr>
          <p:cNvPr id="20" name="Rectangle 18"/>
          <p:cNvSpPr>
            <a:spLocks/>
          </p:cNvSpPr>
          <p:nvPr/>
        </p:nvSpPr>
        <p:spPr bwMode="auto">
          <a:xfrm>
            <a:off x="2845258" y="1524477"/>
            <a:ext cx="3356399" cy="41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GARCÍA MORALES, SILVIA</a:t>
            </a:r>
          </a:p>
        </p:txBody>
      </p:sp>
    </p:spTree>
    <p:extLst>
      <p:ext uri="{BB962C8B-B14F-4D97-AF65-F5344CB8AC3E}">
        <p14:creationId xmlns:p14="http://schemas.microsoft.com/office/powerpoint/2010/main" val="12460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901 0.11806 L -0.01862 0.11806 C 0.01342 0.11806 0.053 0.16829 0.053 0.20926 L 0.053 0.30046 " pathEditMode="relative" rAng="0" ptsTypes="AAAA">
                                      <p:cBhvr>
                                        <p:cTn id="6" dur="2000" fill="hold"/>
                                        <p:tgtEl>
                                          <p:spTgt spid="18"/>
                                        </p:tgtEl>
                                        <p:attrNameLst>
                                          <p:attrName>ppt_x</p:attrName>
                                          <p:attrName>ppt_y</p:attrName>
                                        </p:attrNameLst>
                                      </p:cBhvr>
                                      <p:rCtr x="7148" y="9120"/>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0.02708 7.40741E-7 L 0.03463 7.40741E-7 C 0.03802 7.40741E-7 0.04232 0.08287 0.04232 0.15069 L 0.04232 0.30208 " pathEditMode="relative" rAng="0" ptsTypes="AAAA">
                                      <p:cBhvr>
                                        <p:cTn id="10" dur="2000" fill="hold"/>
                                        <p:tgtEl>
                                          <p:spTgt spid="19"/>
                                        </p:tgtEl>
                                        <p:attrNameLst>
                                          <p:attrName>ppt_x</p:attrName>
                                          <p:attrName>ppt_y</p:attrName>
                                        </p:attrNameLst>
                                      </p:cBhvr>
                                      <p:rCtr x="755" y="150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508 0.00973 L 0.03933 0.30741 " pathEditMode="relative" rAng="0" ptsTypes="AA">
                                      <p:cBhvr>
                                        <p:cTn id="14" dur="2000" fill="hold"/>
                                        <p:tgtEl>
                                          <p:spTgt spid="20"/>
                                        </p:tgtEl>
                                        <p:attrNameLst>
                                          <p:attrName>ppt_x</p:attrName>
                                          <p:attrName>ppt_y</p:attrName>
                                        </p:attrNameLst>
                                      </p:cBhvr>
                                      <p:rCtr x="1706"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EJEMPLOS DE EXPEDIENTES: CON LEGAJO</a:t>
            </a:r>
            <a:br>
              <a:rPr lang="es-MX" dirty="0"/>
            </a:br>
            <a:endParaRPr lang="es-MX" dirty="0"/>
          </a:p>
        </p:txBody>
      </p:sp>
      <p:grpSp>
        <p:nvGrpSpPr>
          <p:cNvPr id="5" name="Grupo 4"/>
          <p:cNvGrpSpPr/>
          <p:nvPr/>
        </p:nvGrpSpPr>
        <p:grpSpPr>
          <a:xfrm>
            <a:off x="705394" y="2168789"/>
            <a:ext cx="6211123" cy="3154677"/>
            <a:chOff x="464952" y="1670835"/>
            <a:chExt cx="6440461" cy="3154677"/>
          </a:xfrm>
        </p:grpSpPr>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5504"/>
                      </a14:imgEffect>
                    </a14:imgLayer>
                  </a14:imgProps>
                </a:ext>
              </a:extLst>
            </a:blip>
            <a:srcRect t="-1" r="5326" b="50233"/>
            <a:stretch/>
          </p:blipFill>
          <p:spPr>
            <a:xfrm>
              <a:off x="464952" y="1670835"/>
              <a:ext cx="6440461" cy="3154677"/>
            </a:xfrm>
            <a:prstGeom prst="rect">
              <a:avLst/>
            </a:prstGeom>
          </p:spPr>
        </p:pic>
        <p:sp>
          <p:nvSpPr>
            <p:cNvPr id="7" name="CuadroTexto 8"/>
            <p:cNvSpPr txBox="1"/>
            <p:nvPr/>
          </p:nvSpPr>
          <p:spPr>
            <a:xfrm>
              <a:off x="1132239" y="1955513"/>
              <a:ext cx="2346180" cy="369332"/>
            </a:xfrm>
            <a:prstGeom prst="rect">
              <a:avLst/>
            </a:prstGeom>
            <a:solidFill>
              <a:schemeClr val="bg1"/>
            </a:solidFill>
          </p:spPr>
          <p:txBody>
            <a:bodyPr wrap="square" rtlCol="0">
              <a:spAutoFit/>
            </a:bodyPr>
            <a:lstStyle/>
            <a:p>
              <a:r>
                <a:rPr lang="es-MX" sz="900" dirty="0" err="1">
                  <a:latin typeface="Arial" panose="020B0604020202020204" pitchFamily="34" charset="0"/>
                  <a:cs typeface="Arial" panose="020B0604020202020204" pitchFamily="34" charset="0"/>
                </a:rPr>
                <a:t>TecNM</a:t>
              </a:r>
              <a:r>
                <a:rPr lang="es-MX" sz="900" dirty="0">
                  <a:latin typeface="Arial" panose="020B0604020202020204" pitchFamily="34" charset="0"/>
                  <a:cs typeface="Arial" panose="020B0604020202020204" pitchFamily="34" charset="0"/>
                </a:rPr>
                <a:t>/M00/11C.20/01(III)           2016</a:t>
              </a:r>
            </a:p>
            <a:p>
              <a:r>
                <a:rPr lang="es-MX" sz="900" dirty="0">
                  <a:latin typeface="Arial" panose="020B0604020202020204" pitchFamily="34" charset="0"/>
                  <a:cs typeface="Arial" panose="020B0604020202020204" pitchFamily="34" charset="0"/>
                </a:rPr>
                <a:t>Sistema de Gestión de la calidad</a:t>
              </a:r>
            </a:p>
          </p:txBody>
        </p:sp>
        <p:sp>
          <p:nvSpPr>
            <p:cNvPr id="8" name="CuadroTexto 8"/>
            <p:cNvSpPr txBox="1"/>
            <p:nvPr/>
          </p:nvSpPr>
          <p:spPr>
            <a:xfrm>
              <a:off x="930627" y="2751839"/>
              <a:ext cx="2458974" cy="400110"/>
            </a:xfrm>
            <a:prstGeom prst="rect">
              <a:avLst/>
            </a:prstGeom>
            <a:solidFill>
              <a:schemeClr val="bg1"/>
            </a:solidFill>
          </p:spPr>
          <p:txBody>
            <a:bodyPr wrap="square" rtlCol="0">
              <a:spAutoFit/>
            </a:bodyPr>
            <a:lstStyle/>
            <a:p>
              <a:r>
                <a:rPr lang="es-MX" sz="1000" dirty="0" err="1">
                  <a:latin typeface="Arial" panose="020B0604020202020204" pitchFamily="34" charset="0"/>
                  <a:cs typeface="Arial" panose="020B0604020202020204" pitchFamily="34" charset="0"/>
                </a:rPr>
                <a:t>TecNM</a:t>
              </a:r>
              <a:r>
                <a:rPr lang="es-MX" sz="1000" dirty="0">
                  <a:latin typeface="Arial" panose="020B0604020202020204" pitchFamily="34" charset="0"/>
                  <a:cs typeface="Arial" panose="020B0604020202020204" pitchFamily="34" charset="0"/>
                </a:rPr>
                <a:t>/M00/11C.20/01  (II)      2016</a:t>
              </a:r>
            </a:p>
            <a:p>
              <a:r>
                <a:rPr lang="es-MX" sz="1000" dirty="0">
                  <a:latin typeface="Arial" panose="020B0604020202020204" pitchFamily="34" charset="0"/>
                  <a:cs typeface="Arial" panose="020B0604020202020204" pitchFamily="34" charset="0"/>
                </a:rPr>
                <a:t>Sistema de Gestión de la calidad</a:t>
              </a:r>
            </a:p>
          </p:txBody>
        </p:sp>
        <p:sp>
          <p:nvSpPr>
            <p:cNvPr id="9" name="CuadroTexto 8"/>
            <p:cNvSpPr txBox="1"/>
            <p:nvPr/>
          </p:nvSpPr>
          <p:spPr>
            <a:xfrm>
              <a:off x="1005113" y="3519514"/>
              <a:ext cx="2310001" cy="400110"/>
            </a:xfrm>
            <a:prstGeom prst="rect">
              <a:avLst/>
            </a:prstGeom>
            <a:solidFill>
              <a:schemeClr val="bg1"/>
            </a:solidFill>
          </p:spPr>
          <p:txBody>
            <a:bodyPr wrap="square" rtlCol="0">
              <a:spAutoFit/>
            </a:bodyPr>
            <a:lstStyle/>
            <a:p>
              <a:r>
                <a:rPr lang="es-MX" sz="1000" dirty="0" err="1">
                  <a:latin typeface="Arial" panose="020B0604020202020204" pitchFamily="34" charset="0"/>
                  <a:cs typeface="Arial" panose="020B0604020202020204" pitchFamily="34" charset="0"/>
                </a:rPr>
                <a:t>TecNM</a:t>
              </a:r>
              <a:r>
                <a:rPr lang="es-MX" sz="1000" dirty="0">
                  <a:latin typeface="Arial" panose="020B0604020202020204" pitchFamily="34" charset="0"/>
                  <a:cs typeface="Arial" panose="020B0604020202020204" pitchFamily="34" charset="0"/>
                </a:rPr>
                <a:t>/M00/11C.20/01        2016</a:t>
              </a:r>
            </a:p>
            <a:p>
              <a:r>
                <a:rPr lang="es-MX" sz="1000" dirty="0">
                  <a:latin typeface="Arial" panose="020B0604020202020204" pitchFamily="34" charset="0"/>
                  <a:cs typeface="Arial" panose="020B0604020202020204" pitchFamily="34" charset="0"/>
                </a:rPr>
                <a:t>Sistema de Gestión de la calidad</a:t>
              </a:r>
            </a:p>
          </p:txBody>
        </p:sp>
      </p:grpSp>
      <p:grpSp>
        <p:nvGrpSpPr>
          <p:cNvPr id="10" name="Grupo 9"/>
          <p:cNvGrpSpPr/>
          <p:nvPr/>
        </p:nvGrpSpPr>
        <p:grpSpPr>
          <a:xfrm>
            <a:off x="6870207" y="2091181"/>
            <a:ext cx="2034901" cy="3738025"/>
            <a:chOff x="6803988" y="1470749"/>
            <a:chExt cx="2349808" cy="4316495"/>
          </a:xfrm>
        </p:grpSpPr>
        <p:pic>
          <p:nvPicPr>
            <p:cNvPr id="11" name="Imagen 10"/>
            <p:cNvPicPr>
              <a:picLocks noChangeAspect="1"/>
            </p:cNvPicPr>
            <p:nvPr/>
          </p:nvPicPr>
          <p:blipFill>
            <a:blip r:embed="rId4"/>
            <a:stretch>
              <a:fillRect/>
            </a:stretch>
          </p:blipFill>
          <p:spPr>
            <a:xfrm>
              <a:off x="6803988" y="1470749"/>
              <a:ext cx="2349808" cy="4316495"/>
            </a:xfrm>
            <a:prstGeom prst="rect">
              <a:avLst/>
            </a:prstGeom>
          </p:spPr>
        </p:pic>
        <p:sp>
          <p:nvSpPr>
            <p:cNvPr id="12" name="Rectángulo 11"/>
            <p:cNvSpPr/>
            <p:nvPr/>
          </p:nvSpPr>
          <p:spPr>
            <a:xfrm rot="21444745">
              <a:off x="7075406" y="1941461"/>
              <a:ext cx="903486" cy="219642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900" dirty="0" err="1"/>
                <a:t>TecNM</a:t>
              </a:r>
              <a:r>
                <a:rPr lang="es-MX" sz="900" dirty="0"/>
                <a:t>/M00/11C.20/01</a:t>
              </a:r>
              <a:endParaRPr lang="es-MX" sz="1000" dirty="0"/>
            </a:p>
            <a:p>
              <a:pPr algn="ctr"/>
              <a:endParaRPr lang="es-MX" sz="1050" dirty="0"/>
            </a:p>
            <a:p>
              <a:pPr algn="ctr"/>
              <a:endParaRPr lang="es-MX" sz="1050" dirty="0"/>
            </a:p>
            <a:p>
              <a:pPr algn="ctr"/>
              <a:endParaRPr lang="es-MX" sz="1050" dirty="0"/>
            </a:p>
            <a:p>
              <a:pPr algn="ctr"/>
              <a:endParaRPr lang="es-MX" sz="1050" dirty="0"/>
            </a:p>
            <a:p>
              <a:pPr algn="ctr"/>
              <a:r>
                <a:rPr lang="es-MX" sz="1050" dirty="0"/>
                <a:t>SISTEMA DE GESTIÓN DE LA CALIDAD</a:t>
              </a:r>
            </a:p>
            <a:p>
              <a:pPr algn="ctr"/>
              <a:endParaRPr lang="es-MX" sz="1050" dirty="0"/>
            </a:p>
            <a:p>
              <a:pPr algn="ctr"/>
              <a:endParaRPr lang="es-MX" sz="1050" dirty="0"/>
            </a:p>
            <a:p>
              <a:pPr algn="ctr"/>
              <a:endParaRPr lang="es-MX" dirty="0"/>
            </a:p>
          </p:txBody>
        </p:sp>
        <p:sp>
          <p:nvSpPr>
            <p:cNvPr id="13" name="Rectángulo 12"/>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t>2016</a:t>
              </a:r>
            </a:p>
          </p:txBody>
        </p:sp>
      </p:grpSp>
      <p:grpSp>
        <p:nvGrpSpPr>
          <p:cNvPr id="15" name="Grupo 14"/>
          <p:cNvGrpSpPr/>
          <p:nvPr/>
        </p:nvGrpSpPr>
        <p:grpSpPr>
          <a:xfrm>
            <a:off x="8337598" y="2094038"/>
            <a:ext cx="2034901" cy="3738025"/>
            <a:chOff x="6803988" y="1470749"/>
            <a:chExt cx="2349808" cy="4316495"/>
          </a:xfrm>
        </p:grpSpPr>
        <p:pic>
          <p:nvPicPr>
            <p:cNvPr id="17" name="Imagen 16"/>
            <p:cNvPicPr>
              <a:picLocks noChangeAspect="1"/>
            </p:cNvPicPr>
            <p:nvPr/>
          </p:nvPicPr>
          <p:blipFill>
            <a:blip r:embed="rId5">
              <a:extLst>
                <a:ext uri="{BEBA8EAE-BF5A-486C-A8C5-ECC9F3942E4B}">
                  <a14:imgProps xmlns:a14="http://schemas.microsoft.com/office/drawing/2010/main">
                    <a14:imgLayer r:embed="rId6">
                      <a14:imgEffect>
                        <a14:backgroundRemoval t="0" b="99014" l="0" r="96014"/>
                      </a14:imgEffect>
                    </a14:imgLayer>
                  </a14:imgProps>
                </a:ext>
              </a:extLst>
            </a:blip>
            <a:stretch>
              <a:fillRect/>
            </a:stretch>
          </p:blipFill>
          <p:spPr>
            <a:xfrm>
              <a:off x="6803988" y="1470749"/>
              <a:ext cx="2349808" cy="4316495"/>
            </a:xfrm>
            <a:prstGeom prst="rect">
              <a:avLst/>
            </a:prstGeom>
          </p:spPr>
        </p:pic>
        <p:sp>
          <p:nvSpPr>
            <p:cNvPr id="18" name="Rectángulo 17"/>
            <p:cNvSpPr/>
            <p:nvPr/>
          </p:nvSpPr>
          <p:spPr>
            <a:xfrm rot="21444745">
              <a:off x="7075406" y="1941461"/>
              <a:ext cx="903486" cy="2196427"/>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800" dirty="0" err="1"/>
                <a:t>TecNM</a:t>
              </a:r>
              <a:r>
                <a:rPr lang="es-MX" sz="800" dirty="0"/>
                <a:t>/M00/11C.20/01</a:t>
              </a:r>
            </a:p>
            <a:p>
              <a:pPr algn="ctr"/>
              <a:endParaRPr lang="es-MX" sz="900" dirty="0"/>
            </a:p>
            <a:p>
              <a:pPr algn="ctr"/>
              <a:endParaRPr lang="es-MX" sz="900" dirty="0"/>
            </a:p>
            <a:p>
              <a:pPr algn="ctr"/>
              <a:endParaRPr lang="es-MX" sz="900" dirty="0"/>
            </a:p>
            <a:p>
              <a:pPr algn="ctr"/>
              <a:endParaRPr lang="es-MX" sz="900" dirty="0"/>
            </a:p>
            <a:p>
              <a:pPr algn="ctr"/>
              <a:r>
                <a:rPr lang="es-MX" sz="900" dirty="0"/>
                <a:t>SISTEMA DE GESTIÓN DE LA CALIDAD</a:t>
              </a:r>
            </a:p>
            <a:p>
              <a:pPr algn="ctr"/>
              <a:endParaRPr lang="es-MX" sz="900" dirty="0"/>
            </a:p>
            <a:p>
              <a:pPr algn="ctr"/>
              <a:r>
                <a:rPr lang="es-MX" sz="1400" dirty="0"/>
                <a:t>(II)</a:t>
              </a:r>
              <a:endParaRPr lang="es-MX" sz="900" dirty="0"/>
            </a:p>
            <a:p>
              <a:pPr algn="ctr"/>
              <a:endParaRPr lang="es-MX" sz="1400" dirty="0"/>
            </a:p>
          </p:txBody>
        </p:sp>
        <p:sp>
          <p:nvSpPr>
            <p:cNvPr id="19" name="Rectángulo 18"/>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t>2016</a:t>
              </a:r>
            </a:p>
          </p:txBody>
        </p:sp>
      </p:grpSp>
      <p:grpSp>
        <p:nvGrpSpPr>
          <p:cNvPr id="21" name="Grupo 20"/>
          <p:cNvGrpSpPr/>
          <p:nvPr/>
        </p:nvGrpSpPr>
        <p:grpSpPr>
          <a:xfrm>
            <a:off x="9759174" y="2091181"/>
            <a:ext cx="2034901" cy="3738025"/>
            <a:chOff x="6803988" y="1470749"/>
            <a:chExt cx="2349808" cy="4316495"/>
          </a:xfrm>
        </p:grpSpPr>
        <p:pic>
          <p:nvPicPr>
            <p:cNvPr id="23" name="Imagen 22"/>
            <p:cNvPicPr>
              <a:picLocks noChangeAspect="1"/>
            </p:cNvPicPr>
            <p:nvPr/>
          </p:nvPicPr>
          <p:blipFill>
            <a:blip r:embed="rId7">
              <a:extLst>
                <a:ext uri="{BEBA8EAE-BF5A-486C-A8C5-ECC9F3942E4B}">
                  <a14:imgProps xmlns:a14="http://schemas.microsoft.com/office/drawing/2010/main">
                    <a14:imgLayer r:embed="rId6">
                      <a14:imgEffect>
                        <a14:backgroundRemoval t="0" b="100000" l="725" r="97464"/>
                      </a14:imgEffect>
                    </a14:imgLayer>
                  </a14:imgProps>
                </a:ext>
              </a:extLst>
            </a:blip>
            <a:stretch>
              <a:fillRect/>
            </a:stretch>
          </p:blipFill>
          <p:spPr>
            <a:xfrm>
              <a:off x="6803988" y="1470749"/>
              <a:ext cx="2349808" cy="4316495"/>
            </a:xfrm>
            <a:prstGeom prst="rect">
              <a:avLst/>
            </a:prstGeom>
          </p:spPr>
        </p:pic>
        <p:sp>
          <p:nvSpPr>
            <p:cNvPr id="24" name="Rectángulo 23"/>
            <p:cNvSpPr/>
            <p:nvPr/>
          </p:nvSpPr>
          <p:spPr>
            <a:xfrm rot="21444745">
              <a:off x="7075406" y="1941461"/>
              <a:ext cx="903486" cy="219642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800" dirty="0" err="1"/>
                <a:t>TecNM</a:t>
              </a:r>
              <a:r>
                <a:rPr lang="es-MX" sz="800" dirty="0"/>
                <a:t>/M00/11C.20/01</a:t>
              </a:r>
            </a:p>
            <a:p>
              <a:pPr algn="ctr"/>
              <a:endParaRPr lang="es-MX" sz="900" dirty="0"/>
            </a:p>
            <a:p>
              <a:pPr algn="ctr"/>
              <a:endParaRPr lang="es-MX" sz="900" dirty="0"/>
            </a:p>
            <a:p>
              <a:pPr algn="ctr"/>
              <a:endParaRPr lang="es-MX" sz="900" dirty="0"/>
            </a:p>
            <a:p>
              <a:pPr algn="ctr"/>
              <a:endParaRPr lang="es-MX" sz="900" dirty="0"/>
            </a:p>
            <a:p>
              <a:pPr algn="ctr"/>
              <a:r>
                <a:rPr lang="es-MX" sz="900" dirty="0"/>
                <a:t>SISTEMA DE GESTIÓN DE LA CALIDAD</a:t>
              </a:r>
            </a:p>
            <a:p>
              <a:pPr algn="ctr"/>
              <a:endParaRPr lang="es-MX" sz="900" dirty="0"/>
            </a:p>
            <a:p>
              <a:pPr algn="ctr"/>
              <a:r>
                <a:rPr lang="es-MX" sz="1100" dirty="0"/>
                <a:t>(III)</a:t>
              </a:r>
              <a:endParaRPr lang="es-MX" sz="900" dirty="0"/>
            </a:p>
            <a:p>
              <a:pPr algn="ctr"/>
              <a:endParaRPr lang="es-MX" sz="1400" dirty="0"/>
            </a:p>
          </p:txBody>
        </p:sp>
        <p:sp>
          <p:nvSpPr>
            <p:cNvPr id="25" name="Rectángulo 24"/>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t>2016</a:t>
              </a:r>
            </a:p>
          </p:txBody>
        </p:sp>
      </p:grpSp>
    </p:spTree>
    <p:extLst>
      <p:ext uri="{BB962C8B-B14F-4D97-AF65-F5344CB8AC3E}">
        <p14:creationId xmlns:p14="http://schemas.microsoft.com/office/powerpoint/2010/main" val="378524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NORMATIVIDAD</a:t>
            </a:r>
          </a:p>
        </p:txBody>
      </p:sp>
      <p:sp>
        <p:nvSpPr>
          <p:cNvPr id="3" name="Marcador de contenido 2"/>
          <p:cNvSpPr>
            <a:spLocks noGrp="1"/>
          </p:cNvSpPr>
          <p:nvPr>
            <p:ph idx="1"/>
          </p:nvPr>
        </p:nvSpPr>
        <p:spPr/>
        <p:txBody>
          <a:bodyPr>
            <a:normAutofit fontScale="77500" lnSpcReduction="20000"/>
          </a:bodyPr>
          <a:lstStyle/>
          <a:p>
            <a:r>
              <a:rPr lang="es-MX" dirty="0"/>
              <a:t>Considerando como base normativa la Ley General de Transparencia y Acceso a la Información Pública (D.O.F. 4 de Mayo de 2015), la Ley General del Sistema Nacional Anticorrupción (D.O.F. 18 Julio 2016), la  Ley Federal de Archivos (D.O.F. 23 Enero 2012), su reglamento, la Ley Federal de Transparencia y Acceso a la Información  Pública (D.O.F. 9 de mayo de 2016), el Acuerdo del Consejo Nacional del Sistema Nacional de Transparencia, Acceso a la Información Pública y Protección de Datos Personales, por el que se aprueban los Lineamientos para la Organización y Conservación de los Archivos (DOF del 4 de mayo de 2016) y el Acuerdo que tiene por objeto emitir las Disposiciones Generales en las Materias de Archivos y Transparencia para la Administración Pública Federal y su Anexo Único (D.O.F.  3 Marzo 2016) , Acuerdo que tiene por objeto emitir las Disposiciones Generales en las Materias de Archivos y de Gobierno Abierto  para la Administración Pública Federal y su Anexo Único (D.O.F. 15-05-2017), con la finalidad de que los Archivos de Trámite cumplan con las disposiciones y los procedimientos en materia archivística.</a:t>
            </a:r>
          </a:p>
          <a:p>
            <a:endParaRPr lang="es-MX" dirty="0"/>
          </a:p>
        </p:txBody>
      </p:sp>
    </p:spTree>
    <p:extLst>
      <p:ext uri="{BB962C8B-B14F-4D97-AF65-F5344CB8AC3E}">
        <p14:creationId xmlns:p14="http://schemas.microsoft.com/office/powerpoint/2010/main" val="3293873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3300" b="90000" l="3769" r="97538"/>
                    </a14:imgEffect>
                  </a14:imgLayer>
                </a14:imgProps>
              </a:ext>
            </a:extLst>
          </a:blip>
          <a:stretch>
            <a:fillRect/>
          </a:stretch>
        </p:blipFill>
        <p:spPr>
          <a:xfrm>
            <a:off x="5983130" y="1399110"/>
            <a:ext cx="5359146" cy="4122420"/>
          </a:xfrm>
          <a:prstGeom prst="rect">
            <a:avLst/>
          </a:prstGeom>
        </p:spPr>
      </p:pic>
      <p:sp>
        <p:nvSpPr>
          <p:cNvPr id="2" name="Título 1"/>
          <p:cNvSpPr>
            <a:spLocks noGrp="1"/>
          </p:cNvSpPr>
          <p:nvPr>
            <p:ph type="title"/>
          </p:nvPr>
        </p:nvSpPr>
        <p:spPr>
          <a:xfrm>
            <a:off x="1182532" y="525258"/>
            <a:ext cx="9601196" cy="1303867"/>
          </a:xfrm>
        </p:spPr>
        <p:txBody>
          <a:bodyPr>
            <a:normAutofit fontScale="90000"/>
          </a:bodyPr>
          <a:lstStyle/>
          <a:p>
            <a:r>
              <a:rPr lang="es-MX" sz="3000" dirty="0"/>
              <a:t>CATÁLOGO DE DISPOSICIÓN DOCUMENTAL (</a:t>
            </a:r>
            <a:r>
              <a:rPr lang="es-MX" sz="3000" dirty="0" err="1"/>
              <a:t>CADIDO</a:t>
            </a:r>
            <a:r>
              <a:rPr lang="es-MX" sz="3000" dirty="0"/>
              <a:t>) </a:t>
            </a:r>
            <a:br>
              <a:rPr lang="es-MX" sz="3000" dirty="0"/>
            </a:br>
            <a:endParaRPr lang="es-MX" sz="3000" dirty="0"/>
          </a:p>
        </p:txBody>
      </p:sp>
      <p:sp>
        <p:nvSpPr>
          <p:cNvPr id="3" name="Marcador de contenido 2"/>
          <p:cNvSpPr>
            <a:spLocks noGrp="1"/>
          </p:cNvSpPr>
          <p:nvPr>
            <p:ph idx="1"/>
          </p:nvPr>
        </p:nvSpPr>
        <p:spPr>
          <a:xfrm>
            <a:off x="1182532" y="1399110"/>
            <a:ext cx="5637368" cy="5090590"/>
          </a:xfrm>
        </p:spPr>
        <p:txBody>
          <a:bodyPr>
            <a:normAutofit lnSpcReduction="10000"/>
          </a:bodyPr>
          <a:lstStyle/>
          <a:p>
            <a:pPr marL="0" indent="0" algn="just">
              <a:buNone/>
            </a:pPr>
            <a:r>
              <a:rPr lang="es-MX" sz="2400" dirty="0"/>
              <a:t>Es el registro general y sistemático que establece los </a:t>
            </a:r>
            <a:r>
              <a:rPr lang="es-MX" sz="2400" dirty="0">
                <a:solidFill>
                  <a:schemeClr val="accent1">
                    <a:lumMod val="75000"/>
                  </a:schemeClr>
                </a:solidFill>
              </a:rPr>
              <a:t>valores documentales, los plazos de conservación, la vigencia documental, la clasificación de reserva o confidencialidad y el destino final</a:t>
            </a:r>
            <a:r>
              <a:rPr lang="es-MX" sz="2400" dirty="0"/>
              <a:t>; integrado por </a:t>
            </a:r>
            <a:r>
              <a:rPr lang="es-MX" sz="2400" dirty="0">
                <a:solidFill>
                  <a:srgbClr val="CC00CC"/>
                </a:solidFill>
              </a:rPr>
              <a:t>Secciones y Series</a:t>
            </a:r>
            <a:r>
              <a:rPr lang="es-MX" sz="2400" dirty="0"/>
              <a:t>, en donde la serie documental es el conjunto de documentos organizados de acuerdo con un sistema de archivo, del mismo proceso archivístico o de la misma actividad o como consecuencia de cualquier otra relación derivada de su producción, recepción o utilización.</a:t>
            </a:r>
          </a:p>
          <a:p>
            <a:pPr marL="0" indent="0">
              <a:buNone/>
            </a:pPr>
            <a:endParaRPr lang="es-MX" sz="2000" dirty="0"/>
          </a:p>
          <a:p>
            <a:pPr marL="0" indent="0" algn="r">
              <a:buNone/>
            </a:pPr>
            <a:r>
              <a:rPr lang="es-MX" sz="1200" dirty="0"/>
              <a:t>Artículo 4 Fracción X de la Ley Federal de Archivos.</a:t>
            </a:r>
          </a:p>
          <a:p>
            <a:pPr marL="0" indent="0">
              <a:buNone/>
            </a:pPr>
            <a:endParaRPr lang="es-MX" sz="2000" dirty="0"/>
          </a:p>
        </p:txBody>
      </p:sp>
    </p:spTree>
    <p:extLst>
      <p:ext uri="{BB962C8B-B14F-4D97-AF65-F5344CB8AC3E}">
        <p14:creationId xmlns:p14="http://schemas.microsoft.com/office/powerpoint/2010/main" val="304334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916853" y="2641600"/>
            <a:ext cx="2654894"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s-MX" sz="4000" dirty="0">
                <a:latin typeface="Trebuchet MS" panose="020B0603020202020204" pitchFamily="34" charset="0"/>
              </a:rPr>
              <a:t>SECCIONES</a:t>
            </a:r>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25091" y1="55738" x2="35636" y2="10929"/>
                        <a14:foregroundMark x1="40000" y1="13115" x2="71273" y2="22404"/>
                      </a14:backgroundRemoval>
                    </a14:imgEffect>
                  </a14:imgLayer>
                </a14:imgProps>
              </a:ext>
            </a:extLst>
          </a:blip>
          <a:srcRect b="7703"/>
          <a:stretch/>
        </p:blipFill>
        <p:spPr>
          <a:xfrm>
            <a:off x="9144000" y="4063785"/>
            <a:ext cx="2502340" cy="1536913"/>
          </a:xfrm>
          <a:prstGeom prst="rect">
            <a:avLst/>
          </a:prstGeom>
        </p:spPr>
      </p:pic>
      <p:sp>
        <p:nvSpPr>
          <p:cNvPr id="10" name="5 CuadroTexto"/>
          <p:cNvSpPr txBox="1"/>
          <p:nvPr/>
        </p:nvSpPr>
        <p:spPr>
          <a:xfrm>
            <a:off x="8465770" y="3385692"/>
            <a:ext cx="500430" cy="144655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800" b="1" cap="all" dirty="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rPr>
              <a:t>S</a:t>
            </a:r>
          </a:p>
        </p:txBody>
      </p:sp>
      <p:sp>
        <p:nvSpPr>
          <p:cNvPr id="11" name="7 CuadroTexto"/>
          <p:cNvSpPr txBox="1"/>
          <p:nvPr/>
        </p:nvSpPr>
        <p:spPr>
          <a:xfrm>
            <a:off x="1610692" y="196300"/>
            <a:ext cx="1002333" cy="144655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800" b="1" cap="all" dirty="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rPr>
              <a:t>C</a:t>
            </a:r>
          </a:p>
        </p:txBody>
      </p:sp>
      <p:pic>
        <p:nvPicPr>
          <p:cNvPr id="2" name="Imagen 1"/>
          <p:cNvPicPr>
            <a:picLocks noChangeAspect="1"/>
          </p:cNvPicPr>
          <p:nvPr/>
        </p:nvPicPr>
        <p:blipFill rotWithShape="1">
          <a:blip r:embed="rId4"/>
          <a:srcRect l="2292" t="21614" r="48732" b="29101"/>
          <a:stretch/>
        </p:blipFill>
        <p:spPr>
          <a:xfrm>
            <a:off x="2316762" y="1479550"/>
            <a:ext cx="5971208" cy="4806950"/>
          </a:xfrm>
          <a:prstGeom prst="rect">
            <a:avLst/>
          </a:prstGeom>
        </p:spPr>
      </p:pic>
    </p:spTree>
    <p:extLst>
      <p:ext uri="{BB962C8B-B14F-4D97-AF65-F5344CB8AC3E}">
        <p14:creationId xmlns:p14="http://schemas.microsoft.com/office/powerpoint/2010/main" val="2220481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537699" y="2172789"/>
            <a:ext cx="1667444"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s-MX" sz="4000" dirty="0">
                <a:latin typeface="Trebuchet MS" panose="020B0603020202020204" pitchFamily="34" charset="0"/>
              </a:rPr>
              <a:t>SERIES</a:t>
            </a:r>
          </a:p>
        </p:txBody>
      </p:sp>
      <p:pic>
        <p:nvPicPr>
          <p:cNvPr id="11266" name="Picture 2" descr="Resultado de imagen para SERIE de documento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58000" y1="66477" x2="84750" y2="72443"/>
                        <a14:foregroundMark x1="58000" y1="20455" x2="83250" y2="27557"/>
                        <a14:foregroundMark x1="30500" y1="40341" x2="17000" y2="18182"/>
                      </a14:backgroundRemoval>
                    </a14:imgEffect>
                  </a14:imgLayer>
                </a14:imgProps>
              </a:ext>
              <a:ext uri="{28A0092B-C50C-407E-A947-70E740481C1C}">
                <a14:useLocalDpi xmlns:a14="http://schemas.microsoft.com/office/drawing/2010/main" val="0"/>
              </a:ext>
            </a:extLst>
          </a:blip>
          <a:srcRect b="8854"/>
          <a:stretch/>
        </p:blipFill>
        <p:spPr bwMode="auto">
          <a:xfrm>
            <a:off x="8969414" y="3027315"/>
            <a:ext cx="2549237" cy="20447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2708" t="21614" r="26250" b="9735"/>
          <a:stretch/>
        </p:blipFill>
        <p:spPr>
          <a:xfrm>
            <a:off x="1400604" y="558800"/>
            <a:ext cx="7455438" cy="5763624"/>
          </a:xfrm>
          <a:prstGeom prst="rect">
            <a:avLst/>
          </a:prstGeom>
        </p:spPr>
      </p:pic>
    </p:spTree>
    <p:extLst>
      <p:ext uri="{BB962C8B-B14F-4D97-AF65-F5344CB8AC3E}">
        <p14:creationId xmlns:p14="http://schemas.microsoft.com/office/powerpoint/2010/main" val="14433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75" t="34115" r="30937" b="40989"/>
          <a:stretch/>
        </p:blipFill>
        <p:spPr>
          <a:xfrm>
            <a:off x="1348926" y="2389583"/>
            <a:ext cx="9426710" cy="2794426"/>
          </a:xfrm>
          <a:prstGeom prst="rect">
            <a:avLst/>
          </a:prstGeom>
        </p:spPr>
      </p:pic>
      <p:sp>
        <p:nvSpPr>
          <p:cNvPr id="7" name="9 Rectángulo"/>
          <p:cNvSpPr/>
          <p:nvPr/>
        </p:nvSpPr>
        <p:spPr>
          <a:xfrm>
            <a:off x="5945652" y="676777"/>
            <a:ext cx="2134838" cy="707886"/>
          </a:xfrm>
          <a:prstGeom prst="rect">
            <a:avLst/>
          </a:prstGeom>
        </p:spPr>
        <p:txBody>
          <a:bodyPr wrap="square">
            <a:spAutoFit/>
          </a:bodyPr>
          <a:lstStyle/>
          <a:p>
            <a:r>
              <a:rPr lang="es-MX" sz="1600" dirty="0">
                <a:latin typeface="Trebuchet MS" panose="020B0603020202020204" pitchFamily="34" charset="0"/>
              </a:rPr>
              <a:t>Valor Documental</a:t>
            </a:r>
          </a:p>
          <a:p>
            <a:r>
              <a:rPr lang="es-MX" sz="1200" dirty="0">
                <a:latin typeface="Trebuchet MS" panose="020B0603020202020204" pitchFamily="34" charset="0"/>
              </a:rPr>
              <a:t>Administrativo (A), Legal (L), Fiscal(F), Contable,(C).</a:t>
            </a:r>
          </a:p>
        </p:txBody>
      </p:sp>
      <p:sp>
        <p:nvSpPr>
          <p:cNvPr id="8" name="Rectángulo 7"/>
          <p:cNvSpPr/>
          <p:nvPr/>
        </p:nvSpPr>
        <p:spPr>
          <a:xfrm>
            <a:off x="8962040" y="5513969"/>
            <a:ext cx="2725004" cy="769441"/>
          </a:xfrm>
          <a:prstGeom prst="rect">
            <a:avLst/>
          </a:prstGeom>
        </p:spPr>
        <p:txBody>
          <a:bodyPr wrap="square">
            <a:spAutoFit/>
          </a:bodyPr>
          <a:lstStyle/>
          <a:p>
            <a:r>
              <a:rPr lang="es-MX" dirty="0">
                <a:latin typeface="Trebuchet MS" panose="020B0603020202020204" pitchFamily="34" charset="0"/>
              </a:rPr>
              <a:t>Tipos </a:t>
            </a:r>
            <a:r>
              <a:rPr lang="es-MX" sz="2000" dirty="0">
                <a:latin typeface="Trebuchet MS" panose="020B0603020202020204" pitchFamily="34" charset="0"/>
              </a:rPr>
              <a:t>de</a:t>
            </a:r>
            <a:r>
              <a:rPr lang="es-MX" dirty="0">
                <a:latin typeface="Trebuchet MS" panose="020B0603020202020204" pitchFamily="34" charset="0"/>
              </a:rPr>
              <a:t> Información</a:t>
            </a:r>
          </a:p>
          <a:p>
            <a:r>
              <a:rPr lang="es-MX" sz="1200" dirty="0">
                <a:latin typeface="Trebuchet MS" panose="020B0603020202020204" pitchFamily="34" charset="0"/>
              </a:rPr>
              <a:t>Publica(P), Reservada(R), Confidencial(C).</a:t>
            </a:r>
          </a:p>
        </p:txBody>
      </p:sp>
      <p:cxnSp>
        <p:nvCxnSpPr>
          <p:cNvPr id="9" name="Conector recto de flecha 8"/>
          <p:cNvCxnSpPr/>
          <p:nvPr/>
        </p:nvCxnSpPr>
        <p:spPr>
          <a:xfrm flipH="1">
            <a:off x="7013071" y="1384663"/>
            <a:ext cx="1683" cy="96899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8" idx="0"/>
          </p:cNvCxnSpPr>
          <p:nvPr/>
        </p:nvCxnSpPr>
        <p:spPr>
          <a:xfrm flipV="1">
            <a:off x="10324542" y="3525969"/>
            <a:ext cx="89458" cy="1988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8649464" y="676777"/>
            <a:ext cx="2659040" cy="1077218"/>
          </a:xfrm>
          <a:prstGeom prst="rect">
            <a:avLst/>
          </a:prstGeom>
        </p:spPr>
        <p:txBody>
          <a:bodyPr wrap="square">
            <a:spAutoFit/>
          </a:bodyPr>
          <a:lstStyle/>
          <a:p>
            <a:r>
              <a:rPr lang="es-MX" sz="2000" dirty="0">
                <a:latin typeface="Trebuchet MS" panose="020B0603020202020204" pitchFamily="34" charset="0"/>
              </a:rPr>
              <a:t>Plazos </a:t>
            </a:r>
            <a:r>
              <a:rPr lang="es-MX" sz="1600" dirty="0">
                <a:latin typeface="Trebuchet MS" panose="020B0603020202020204" pitchFamily="34" charset="0"/>
              </a:rPr>
              <a:t>de</a:t>
            </a:r>
            <a:r>
              <a:rPr lang="es-MX" sz="2000" dirty="0">
                <a:latin typeface="Trebuchet MS" panose="020B0603020202020204" pitchFamily="34" charset="0"/>
              </a:rPr>
              <a:t> Conservación</a:t>
            </a:r>
          </a:p>
          <a:p>
            <a:r>
              <a:rPr lang="es-MX" sz="1200" dirty="0">
                <a:latin typeface="Trebuchet MS" panose="020B0603020202020204" pitchFamily="34" charset="0"/>
              </a:rPr>
              <a:t>Archivo de Trámite (A.T); Archivo de Concentración (A.C);  Total</a:t>
            </a:r>
          </a:p>
        </p:txBody>
      </p:sp>
      <p:cxnSp>
        <p:nvCxnSpPr>
          <p:cNvPr id="13" name="Conector recto de flecha 12"/>
          <p:cNvCxnSpPr>
            <a:stCxn id="12" idx="2"/>
          </p:cNvCxnSpPr>
          <p:nvPr/>
        </p:nvCxnSpPr>
        <p:spPr>
          <a:xfrm flipH="1">
            <a:off x="8966177" y="1753995"/>
            <a:ext cx="1012807" cy="82999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579256" y="5353286"/>
            <a:ext cx="2004075" cy="369332"/>
          </a:xfrm>
          <a:prstGeom prst="rect">
            <a:avLst/>
          </a:prstGeom>
        </p:spPr>
        <p:txBody>
          <a:bodyPr wrap="none">
            <a:spAutoFit/>
          </a:bodyPr>
          <a:lstStyle/>
          <a:p>
            <a:r>
              <a:rPr lang="es-MX" dirty="0">
                <a:latin typeface="Trebuchet MS" panose="020B0603020202020204" pitchFamily="34" charset="0"/>
              </a:rPr>
              <a:t>Serie Documental</a:t>
            </a:r>
          </a:p>
        </p:txBody>
      </p:sp>
      <p:cxnSp>
        <p:nvCxnSpPr>
          <p:cNvPr id="15" name="Conector recto de flecha 14"/>
          <p:cNvCxnSpPr>
            <a:stCxn id="14" idx="0"/>
          </p:cNvCxnSpPr>
          <p:nvPr/>
        </p:nvCxnSpPr>
        <p:spPr>
          <a:xfrm flipH="1" flipV="1">
            <a:off x="2019300" y="5099359"/>
            <a:ext cx="561994" cy="25392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412039" y="2007522"/>
            <a:ext cx="965329" cy="369332"/>
          </a:xfrm>
          <a:prstGeom prst="rect">
            <a:avLst/>
          </a:prstGeom>
        </p:spPr>
        <p:txBody>
          <a:bodyPr wrap="none">
            <a:spAutoFit/>
          </a:bodyPr>
          <a:lstStyle/>
          <a:p>
            <a:r>
              <a:rPr lang="es-MX" dirty="0">
                <a:latin typeface="Trebuchet MS" panose="020B0603020202020204" pitchFamily="34" charset="0"/>
              </a:rPr>
              <a:t>Sección</a:t>
            </a:r>
          </a:p>
        </p:txBody>
      </p:sp>
      <p:cxnSp>
        <p:nvCxnSpPr>
          <p:cNvPr id="17" name="Conector recto de flecha 16"/>
          <p:cNvCxnSpPr>
            <a:stCxn id="16" idx="2"/>
          </p:cNvCxnSpPr>
          <p:nvPr/>
        </p:nvCxnSpPr>
        <p:spPr>
          <a:xfrm>
            <a:off x="894704" y="2376854"/>
            <a:ext cx="443002" cy="124055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7 Rectángulo"/>
          <p:cNvSpPr/>
          <p:nvPr/>
        </p:nvSpPr>
        <p:spPr>
          <a:xfrm>
            <a:off x="614961" y="5619300"/>
            <a:ext cx="5837957" cy="707886"/>
          </a:xfrm>
          <a:prstGeom prst="rect">
            <a:avLst/>
          </a:prstGeom>
        </p:spPr>
        <p:txBody>
          <a:bodyPr wrap="square">
            <a:spAutoFit/>
          </a:bodyPr>
          <a:lstStyle/>
          <a:p>
            <a:pPr algn="just"/>
            <a:r>
              <a:rPr lang="es-MX" sz="2000" dirty="0">
                <a:latin typeface="Trebuchet MS" panose="020B0603020202020204" pitchFamily="34" charset="0"/>
              </a:rPr>
              <a:t>El </a:t>
            </a:r>
            <a:r>
              <a:rPr lang="es-MX" b="1" dirty="0">
                <a:solidFill>
                  <a:schemeClr val="accent1">
                    <a:lumMod val="75000"/>
                  </a:schemeClr>
                </a:solidFill>
                <a:latin typeface="Trebuchet MS" panose="020B0603020202020204" pitchFamily="34" charset="0"/>
              </a:rPr>
              <a:t>código archivístico </a:t>
            </a:r>
            <a:r>
              <a:rPr lang="es-MX" sz="2000" dirty="0">
                <a:latin typeface="Trebuchet MS" panose="020B0603020202020204" pitchFamily="34" charset="0"/>
              </a:rPr>
              <a:t>se encuentra integrado por dos partes, la Sección y la Serie.</a:t>
            </a:r>
            <a:endParaRPr lang="es-MX" sz="2400" dirty="0">
              <a:latin typeface="Trebuchet MS" panose="020B0603020202020204" pitchFamily="34" charset="0"/>
              <a:cs typeface="Arial" panose="020B0604020202020204" pitchFamily="34" charset="0"/>
            </a:endParaRPr>
          </a:p>
        </p:txBody>
      </p:sp>
      <p:cxnSp>
        <p:nvCxnSpPr>
          <p:cNvPr id="19" name="Conector recto de flecha 18"/>
          <p:cNvCxnSpPr/>
          <p:nvPr/>
        </p:nvCxnSpPr>
        <p:spPr>
          <a:xfrm flipV="1">
            <a:off x="1071852" y="4847941"/>
            <a:ext cx="507404" cy="91745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801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3231" b="96846" l="0" r="87385">
                        <a14:foregroundMark x1="2538" y1="34154" x2="41769" y2="16077"/>
                        <a14:foregroundMark x1="9846" y1="36462" x2="46615" y2="32692"/>
                        <a14:foregroundMark x1="14154" y1="31923" x2="2077" y2="40231"/>
                        <a14:foregroundMark x1="42308" y1="18308" x2="52000" y2="12308"/>
                      </a14:backgroundRemoval>
                    </a14:imgEffect>
                  </a14:imgLayer>
                </a14:imgProps>
              </a:ext>
            </a:extLst>
          </a:blip>
          <a:srcRect t="5191" r="11198" b="4695"/>
          <a:stretch/>
        </p:blipFill>
        <p:spPr>
          <a:xfrm>
            <a:off x="9271509" y="844045"/>
            <a:ext cx="2393115" cy="1559520"/>
          </a:xfrm>
          <a:prstGeom prst="rect">
            <a:avLst/>
          </a:prstGeom>
        </p:spPr>
      </p:pic>
      <p:sp>
        <p:nvSpPr>
          <p:cNvPr id="2" name="Título 1"/>
          <p:cNvSpPr>
            <a:spLocks noGrp="1"/>
          </p:cNvSpPr>
          <p:nvPr>
            <p:ph type="title"/>
          </p:nvPr>
        </p:nvSpPr>
        <p:spPr>
          <a:xfrm>
            <a:off x="1294712" y="493581"/>
            <a:ext cx="9601196" cy="1303867"/>
          </a:xfrm>
        </p:spPr>
        <p:txBody>
          <a:bodyPr>
            <a:normAutofit/>
          </a:bodyPr>
          <a:lstStyle/>
          <a:p>
            <a:r>
              <a:rPr lang="es-MX" dirty="0"/>
              <a:t>Técnicas de Selección</a:t>
            </a:r>
          </a:p>
        </p:txBody>
      </p:sp>
      <p:sp>
        <p:nvSpPr>
          <p:cNvPr id="3" name="Marcador de contenido 2"/>
          <p:cNvSpPr>
            <a:spLocks noGrp="1"/>
          </p:cNvSpPr>
          <p:nvPr>
            <p:ph idx="1"/>
          </p:nvPr>
        </p:nvSpPr>
        <p:spPr>
          <a:xfrm>
            <a:off x="1139952" y="1991158"/>
            <a:ext cx="10198100" cy="3834876"/>
          </a:xfrm>
        </p:spPr>
        <p:txBody>
          <a:bodyPr>
            <a:noAutofit/>
          </a:bodyPr>
          <a:lstStyle/>
          <a:p>
            <a:pPr marL="0" indent="0" algn="just">
              <a:buNone/>
            </a:pPr>
            <a:r>
              <a:rPr lang="es-MX" sz="1900" b="1" dirty="0">
                <a:solidFill>
                  <a:schemeClr val="accent6">
                    <a:lumMod val="50000"/>
                  </a:schemeClr>
                </a:solidFill>
              </a:rPr>
              <a:t>Muestreo: </a:t>
            </a:r>
          </a:p>
          <a:p>
            <a:pPr marL="0" indent="0" algn="just">
              <a:buNone/>
            </a:pPr>
            <a:r>
              <a:rPr lang="es-MX" sz="1900" dirty="0"/>
              <a:t>Operaciones por las que, en el curso de una selección y en vista de su conservación, se retienen algunos documentos siguiendo criterios determinados a fin de inferir el valor de una o varias características del conjunto, y que pueden ser de los tipos de muestreo siguientes:</a:t>
            </a:r>
          </a:p>
          <a:p>
            <a:pPr marL="514350" indent="-514350" algn="just">
              <a:buFont typeface="+mj-lt"/>
              <a:buAutoNum type="alphaLcParenR"/>
            </a:pPr>
            <a:r>
              <a:rPr lang="es-MX" sz="1900" dirty="0"/>
              <a:t>Selectivo o cualitativo: Aquel que trata de conservar los documentos más importantes o significativos;</a:t>
            </a:r>
          </a:p>
          <a:p>
            <a:pPr marL="514350" indent="-514350" algn="just">
              <a:buFont typeface="+mj-lt"/>
              <a:buAutoNum type="alphaLcParenR"/>
            </a:pPr>
            <a:r>
              <a:rPr lang="es-MX" sz="1900" dirty="0"/>
              <a:t>Sistemático: Aquel que precisa necesariamente la </a:t>
            </a:r>
            <a:r>
              <a:rPr lang="es-MX" sz="1900" dirty="0">
                <a:solidFill>
                  <a:schemeClr val="accent1">
                    <a:lumMod val="75000"/>
                  </a:schemeClr>
                </a:solidFill>
              </a:rPr>
              <a:t>homogeneidad de la serie </a:t>
            </a:r>
            <a:r>
              <a:rPr lang="es-MX" sz="1900" dirty="0"/>
              <a:t>y elimina periódicamente, conservando un año, un mes, o bien </a:t>
            </a:r>
            <a:r>
              <a:rPr lang="es-MX" sz="1900" dirty="0">
                <a:solidFill>
                  <a:schemeClr val="accent1">
                    <a:lumMod val="75000"/>
                  </a:schemeClr>
                </a:solidFill>
              </a:rPr>
              <a:t>los expedientes, or</a:t>
            </a:r>
            <a:r>
              <a:rPr lang="es-MX" sz="1900" dirty="0"/>
              <a:t>denados alfabéticamente, correspondientes a una letra o </a:t>
            </a:r>
            <a:r>
              <a:rPr lang="es-MX" sz="1900" dirty="0">
                <a:solidFill>
                  <a:schemeClr val="accent1">
                    <a:lumMod val="75000"/>
                  </a:schemeClr>
                </a:solidFill>
              </a:rPr>
              <a:t>conserva numéricamente </a:t>
            </a:r>
            <a:r>
              <a:rPr lang="es-MX" sz="1900" dirty="0"/>
              <a:t>un expediente de cada serie eliminada, y</a:t>
            </a:r>
          </a:p>
          <a:p>
            <a:pPr marL="514350" indent="-514350" algn="just">
              <a:buFont typeface="+mj-lt"/>
              <a:buAutoNum type="alphaLcParenR"/>
            </a:pPr>
            <a:r>
              <a:rPr lang="es-MX" sz="1900" dirty="0"/>
              <a:t>Aleatorio: Aquel que toma las muestras al azar, cualquiera de los elementos pueden ser igualmente representativos.</a:t>
            </a:r>
          </a:p>
        </p:txBody>
      </p:sp>
    </p:spTree>
    <p:extLst>
      <p:ext uri="{BB962C8B-B14F-4D97-AF65-F5344CB8AC3E}">
        <p14:creationId xmlns:p14="http://schemas.microsoft.com/office/powerpoint/2010/main" val="143347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s últimas palabras del día escritas en tinta marcador rojo en una fecha del calendario y un círculo como un recordatorio de la fecha límite, por período o vencimiento Foto de archivo - 31448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51" y="3294905"/>
            <a:ext cx="2768982" cy="27689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es-MX" dirty="0"/>
              <a:t>Vigencia Documental.</a:t>
            </a:r>
          </a:p>
        </p:txBody>
      </p:sp>
      <p:sp>
        <p:nvSpPr>
          <p:cNvPr id="3" name="Marcador de contenido 2"/>
          <p:cNvSpPr>
            <a:spLocks noGrp="1"/>
          </p:cNvSpPr>
          <p:nvPr>
            <p:ph idx="1"/>
          </p:nvPr>
        </p:nvSpPr>
        <p:spPr>
          <a:xfrm>
            <a:off x="1295402" y="2451418"/>
            <a:ext cx="9471336" cy="2700791"/>
          </a:xfrm>
        </p:spPr>
        <p:txBody>
          <a:bodyPr/>
          <a:lstStyle/>
          <a:p>
            <a:pPr marL="0" indent="0" algn="just">
              <a:buNone/>
            </a:pPr>
            <a:r>
              <a:rPr lang="es-MX" dirty="0"/>
              <a:t>Es el periodo durante el cual un documento de archivo mantiene sus valores administrativos, legales, fiscales o contables, de conformidad con las disposiciones jurídicas vigentes y aplicables.</a:t>
            </a:r>
          </a:p>
          <a:p>
            <a:pPr marL="0" indent="0">
              <a:buNone/>
            </a:pPr>
            <a:endParaRPr lang="es-MX" dirty="0"/>
          </a:p>
        </p:txBody>
      </p:sp>
    </p:spTree>
    <p:extLst>
      <p:ext uri="{BB962C8B-B14F-4D97-AF65-F5344CB8AC3E}">
        <p14:creationId xmlns:p14="http://schemas.microsoft.com/office/powerpoint/2010/main" val="368554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2222" b="97556" l="1183" r="97041">
                        <a14:foregroundMark x1="70118" y1="93556" x2="74852" y2="59778"/>
                        <a14:foregroundMark x1="74260" y1="71333" x2="78402" y2="91111"/>
                        <a14:foregroundMark x1="74260" y1="58667" x2="86391" y2="45111"/>
                        <a14:foregroundMark x1="87870" y1="41333" x2="73669" y2="46889"/>
                        <a14:foregroundMark x1="83728" y1="38444" x2="75740" y2="43333"/>
                        <a14:foregroundMark x1="72781" y1="45556" x2="76331" y2="40889"/>
                        <a14:foregroundMark x1="74260" y1="56222" x2="64201" y2="58667"/>
                        <a14:foregroundMark x1="68343" y1="50444" x2="63609" y2="55556"/>
                      </a14:backgroundRemoval>
                    </a14:imgEffect>
                  </a14:imgLayer>
                </a14:imgProps>
              </a:ext>
            </a:extLst>
          </a:blip>
          <a:stretch>
            <a:fillRect/>
          </a:stretch>
        </p:blipFill>
        <p:spPr>
          <a:xfrm>
            <a:off x="9081136" y="3618411"/>
            <a:ext cx="2054157" cy="2734824"/>
          </a:xfrm>
          <a:prstGeom prst="rect">
            <a:avLst/>
          </a:prstGeom>
        </p:spPr>
      </p:pic>
      <p:sp>
        <p:nvSpPr>
          <p:cNvPr id="2" name="Título 1"/>
          <p:cNvSpPr>
            <a:spLocks noGrp="1"/>
          </p:cNvSpPr>
          <p:nvPr>
            <p:ph type="title"/>
          </p:nvPr>
        </p:nvSpPr>
        <p:spPr/>
        <p:txBody>
          <a:bodyPr>
            <a:normAutofit/>
          </a:bodyPr>
          <a:lstStyle/>
          <a:p>
            <a:r>
              <a:rPr lang="es-MX" dirty="0"/>
              <a:t>Plazo de Conservación.</a:t>
            </a:r>
          </a:p>
        </p:txBody>
      </p:sp>
      <p:sp>
        <p:nvSpPr>
          <p:cNvPr id="3" name="Marcador de contenido 2"/>
          <p:cNvSpPr>
            <a:spLocks noGrp="1"/>
          </p:cNvSpPr>
          <p:nvPr>
            <p:ph idx="1"/>
          </p:nvPr>
        </p:nvSpPr>
        <p:spPr>
          <a:xfrm>
            <a:off x="1295401" y="2556932"/>
            <a:ext cx="9601197" cy="3318936"/>
          </a:xfrm>
        </p:spPr>
        <p:txBody>
          <a:bodyPr/>
          <a:lstStyle/>
          <a:p>
            <a:pPr marL="0" indent="0" algn="just">
              <a:buNone/>
            </a:pPr>
            <a:r>
              <a:rPr lang="es-MX" dirty="0"/>
              <a:t>Es el periodo de guarda de la documentación en los archivos de trámite, de concentración e Histórico. Consiste en la combinación de la vigencia documental, el término precautorio, el periodo de reserva, en su caso, y los periodos adicionales que se puedan establecer en los </a:t>
            </a:r>
            <a:r>
              <a:rPr lang="es-MX" dirty="0" err="1"/>
              <a:t>LGOyCAPEF</a:t>
            </a:r>
            <a:r>
              <a:rPr lang="es-MX" dirty="0"/>
              <a:t>.</a:t>
            </a:r>
          </a:p>
          <a:p>
            <a:pPr marL="0" indent="0" algn="just">
              <a:buNone/>
            </a:pPr>
            <a:endParaRPr lang="es-MX" dirty="0"/>
          </a:p>
        </p:txBody>
      </p:sp>
    </p:spTree>
    <p:extLst>
      <p:ext uri="{BB962C8B-B14F-4D97-AF65-F5344CB8AC3E}">
        <p14:creationId xmlns:p14="http://schemas.microsoft.com/office/powerpoint/2010/main" val="1117283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grar concepto objetivo - Empresarios flecha holding Foto de archivo - 44957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730" y="5029744"/>
            <a:ext cx="2954836" cy="118193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83210" y="287121"/>
            <a:ext cx="9601196" cy="1303867"/>
          </a:xfrm>
        </p:spPr>
        <p:txBody>
          <a:bodyPr>
            <a:normAutofit/>
          </a:bodyPr>
          <a:lstStyle/>
          <a:p>
            <a:r>
              <a:rPr lang="es-MX" dirty="0"/>
              <a:t>Finalidad del CADIDO.</a:t>
            </a:r>
          </a:p>
        </p:txBody>
      </p:sp>
      <p:sp>
        <p:nvSpPr>
          <p:cNvPr id="3" name="Marcador de contenido 2"/>
          <p:cNvSpPr>
            <a:spLocks noGrp="1"/>
          </p:cNvSpPr>
          <p:nvPr>
            <p:ph idx="1"/>
          </p:nvPr>
        </p:nvSpPr>
        <p:spPr>
          <a:xfrm>
            <a:off x="953590" y="1590988"/>
            <a:ext cx="9930816" cy="4620690"/>
          </a:xfrm>
        </p:spPr>
        <p:txBody>
          <a:bodyPr>
            <a:normAutofit/>
          </a:bodyPr>
          <a:lstStyle/>
          <a:p>
            <a:pPr algn="just">
              <a:buFont typeface="Wingdings" panose="05000000000000000000" pitchFamily="2" charset="2"/>
              <a:buChar char="Ø"/>
            </a:pPr>
            <a:r>
              <a:rPr lang="es-MX" sz="2200" dirty="0"/>
              <a:t>Facilita el Control y acceso a los documentos, a través de los tiempos de guarda establecidos para cada una de sus etapas en los archivos que les corresponda.</a:t>
            </a:r>
          </a:p>
          <a:p>
            <a:pPr algn="just">
              <a:buFont typeface="Wingdings" panose="05000000000000000000" pitchFamily="2" charset="2"/>
              <a:buChar char="Ø"/>
            </a:pPr>
            <a:r>
              <a:rPr lang="es-MX" sz="2200" dirty="0"/>
              <a:t>Permite identificar los documentos que sirven de apoyo a la gestión administrativa y que por sus características pueden eliminarse en el archivo de gestión evitando ser transferidos al archivo de Concentración.</a:t>
            </a:r>
          </a:p>
          <a:p>
            <a:pPr algn="just">
              <a:buFont typeface="Wingdings" panose="05000000000000000000" pitchFamily="2" charset="2"/>
              <a:buChar char="Ø"/>
            </a:pPr>
            <a:r>
              <a:rPr lang="es-MX" sz="2200" dirty="0"/>
              <a:t>Regula las transferencias de los documentos en sus diferentes fases de archivo.</a:t>
            </a:r>
          </a:p>
          <a:p>
            <a:pPr algn="just">
              <a:buFont typeface="Wingdings" panose="05000000000000000000" pitchFamily="2" charset="2"/>
              <a:buChar char="Ø"/>
            </a:pPr>
            <a:r>
              <a:rPr lang="es-MX" sz="2200" dirty="0"/>
              <a:t>Garantiza la correcta valoración, selección y conservación de los documentos que tienen carácter permanente.</a:t>
            </a:r>
          </a:p>
          <a:p>
            <a:pPr algn="just">
              <a:buFont typeface="Wingdings" panose="05000000000000000000" pitchFamily="2" charset="2"/>
              <a:buChar char="Ø"/>
            </a:pPr>
            <a:r>
              <a:rPr lang="es-MX" sz="2200" dirty="0"/>
              <a:t>Permite que se proporcione un servicio correcto y eficiente en los archivos, a fin de facilitar la obtención y acceso a la información pública.</a:t>
            </a:r>
          </a:p>
          <a:p>
            <a:pPr marL="0" indent="0" algn="just">
              <a:buNone/>
            </a:pPr>
            <a:endParaRPr lang="es-MX" sz="2200" dirty="0"/>
          </a:p>
        </p:txBody>
      </p:sp>
    </p:spTree>
    <p:extLst>
      <p:ext uri="{BB962C8B-B14F-4D97-AF65-F5344CB8AC3E}">
        <p14:creationId xmlns:p14="http://schemas.microsoft.com/office/powerpoint/2010/main" val="406048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594" y="620912"/>
            <a:ext cx="9601196" cy="1303867"/>
          </a:xfrm>
        </p:spPr>
        <p:txBody>
          <a:bodyPr>
            <a:normAutofit fontScale="90000"/>
          </a:bodyPr>
          <a:lstStyle/>
          <a:p>
            <a:r>
              <a:rPr lang="es-MX" dirty="0"/>
              <a:t>Inventario General de Archivo de Trámite</a:t>
            </a:r>
            <a:br>
              <a:rPr lang="es-MX" dirty="0"/>
            </a:br>
            <a:endParaRPr lang="es-MX" dirty="0"/>
          </a:p>
        </p:txBody>
      </p:sp>
      <p:sp>
        <p:nvSpPr>
          <p:cNvPr id="4" name="Rectángulo 1"/>
          <p:cNvSpPr/>
          <p:nvPr/>
        </p:nvSpPr>
        <p:spPr>
          <a:xfrm>
            <a:off x="1307594" y="2370162"/>
            <a:ext cx="3879171" cy="2369880"/>
          </a:xfrm>
          <a:prstGeom prst="rect">
            <a:avLst/>
          </a:prstGeom>
        </p:spPr>
        <p:txBody>
          <a:bodyPr wrap="square">
            <a:spAutoFit/>
          </a:bodyPr>
          <a:lstStyle/>
          <a:p>
            <a:pPr algn="just"/>
            <a:endParaRPr lang="es-MX" sz="2000" dirty="0">
              <a:solidFill>
                <a:schemeClr val="tx2"/>
              </a:solidFill>
              <a:latin typeface="Trebuchet MS" panose="020B0603020202020204" pitchFamily="34" charset="0"/>
            </a:endParaRPr>
          </a:p>
          <a:p>
            <a:pPr algn="just"/>
            <a:r>
              <a:rPr lang="es-MX" sz="2000" dirty="0">
                <a:solidFill>
                  <a:schemeClr val="tx2"/>
                </a:solidFill>
                <a:latin typeface="Trebuchet MS" panose="020B0603020202020204" pitchFamily="34" charset="0"/>
              </a:rPr>
              <a:t>Por lo que en el se deberá registrar cada uno de los expedientes que se generan en el área responsable, partiendo del 01 de Enero al 31 de Diciembre de ese año.</a:t>
            </a:r>
          </a:p>
          <a:p>
            <a:pPr algn="just"/>
            <a:endParaRPr lang="es-MX" sz="800" dirty="0">
              <a:solidFill>
                <a:schemeClr val="tx2"/>
              </a:solidFill>
              <a:latin typeface="Trebuchet MS" panose="020B0603020202020204" pitchFamily="34" charset="0"/>
            </a:endParaRPr>
          </a:p>
        </p:txBody>
      </p:sp>
      <p:sp>
        <p:nvSpPr>
          <p:cNvPr id="5" name="8 Rectángulo"/>
          <p:cNvSpPr/>
          <p:nvPr/>
        </p:nvSpPr>
        <p:spPr>
          <a:xfrm>
            <a:off x="1180327" y="1570836"/>
            <a:ext cx="9728463" cy="707886"/>
          </a:xfrm>
          <a:prstGeom prst="rect">
            <a:avLst/>
          </a:prstGeom>
        </p:spPr>
        <p:txBody>
          <a:bodyPr wrap="square">
            <a:spAutoFit/>
          </a:bodyPr>
          <a:lstStyle/>
          <a:p>
            <a:pPr algn="just"/>
            <a:r>
              <a:rPr lang="es-MX" sz="2000" b="1" dirty="0">
                <a:solidFill>
                  <a:schemeClr val="tx2"/>
                </a:solidFill>
                <a:latin typeface="Trebuchet MS" panose="020B0603020202020204" pitchFamily="34" charset="0"/>
              </a:rPr>
              <a:t>El Inventario General de Archivo de Trámite es un instrumento de control que permite conocer la cantidad de expedientes que genera el área por trimestre.</a:t>
            </a:r>
          </a:p>
        </p:txBody>
      </p:sp>
      <p:pic>
        <p:nvPicPr>
          <p:cNvPr id="3" name="Imagen 2"/>
          <p:cNvPicPr>
            <a:picLocks noChangeAspect="1"/>
          </p:cNvPicPr>
          <p:nvPr/>
        </p:nvPicPr>
        <p:blipFill rotWithShape="1">
          <a:blip r:embed="rId2"/>
          <a:srcRect l="2604" t="21095" r="22813" b="15104"/>
          <a:stretch/>
        </p:blipFill>
        <p:spPr>
          <a:xfrm>
            <a:off x="5612382" y="2489318"/>
            <a:ext cx="5296408" cy="3624637"/>
          </a:xfrm>
          <a:prstGeom prst="rect">
            <a:avLst/>
          </a:prstGeom>
        </p:spPr>
      </p:pic>
    </p:spTree>
    <p:extLst>
      <p:ext uri="{BB962C8B-B14F-4D97-AF65-F5344CB8AC3E}">
        <p14:creationId xmlns:p14="http://schemas.microsoft.com/office/powerpoint/2010/main" val="4288095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131107"/>
            <a:ext cx="10515600" cy="1052103"/>
          </a:xfrm>
        </p:spPr>
        <p:txBody>
          <a:bodyPr>
            <a:normAutofit fontScale="90000"/>
          </a:bodyPr>
          <a:lstStyle/>
          <a:p>
            <a:br>
              <a:rPr lang="es-MX" sz="3500" dirty="0"/>
            </a:br>
            <a:r>
              <a:rPr lang="es-MX" sz="3500" dirty="0"/>
              <a:t>Proceso de Transferencia Primaria</a:t>
            </a:r>
          </a:p>
        </p:txBody>
      </p:sp>
      <p:sp>
        <p:nvSpPr>
          <p:cNvPr id="3" name="Marcador de contenido 2"/>
          <p:cNvSpPr>
            <a:spLocks noGrp="1"/>
          </p:cNvSpPr>
          <p:nvPr>
            <p:ph idx="1"/>
          </p:nvPr>
        </p:nvSpPr>
        <p:spPr>
          <a:xfrm>
            <a:off x="1182532" y="1444469"/>
            <a:ext cx="10009724" cy="2996904"/>
          </a:xfrm>
        </p:spPr>
        <p:txBody>
          <a:bodyPr>
            <a:normAutofit/>
          </a:bodyPr>
          <a:lstStyle/>
          <a:p>
            <a:pPr marL="0" indent="0">
              <a:buNone/>
            </a:pPr>
            <a:r>
              <a:rPr lang="es-MX" sz="2200" dirty="0"/>
              <a:t>Objetivo particular:</a:t>
            </a:r>
          </a:p>
          <a:p>
            <a:pPr marL="0" indent="0" algn="just">
              <a:buNone/>
            </a:pPr>
            <a:endParaRPr lang="es-MX" sz="2200" dirty="0"/>
          </a:p>
          <a:p>
            <a:pPr marL="0" indent="0" algn="just">
              <a:buNone/>
            </a:pPr>
            <a:r>
              <a:rPr lang="es-MX" sz="2200" dirty="0"/>
              <a:t>El Responsable de Archivo, conocerá el procedimiento del proceso de Transferencia Primaria del Archivo de Trámite a Archivo de Concentración de la documentación que cumplió con su vigencia en trámite de acuerdo con los tiempos establecidos en el Catálogo de Disposición Documental.</a:t>
            </a:r>
          </a:p>
          <a:p>
            <a:pPr marL="0" indent="0">
              <a:buNone/>
            </a:pPr>
            <a:endParaRPr lang="es-MX" sz="2200" dirty="0"/>
          </a:p>
        </p:txBody>
      </p:sp>
      <p:pic>
        <p:nvPicPr>
          <p:cNvPr id="5124" name="Picture 4" descr="Resultado de imagen para TRANSFE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82573" y="3575157"/>
            <a:ext cx="3359643" cy="252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1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7355" y="1097280"/>
            <a:ext cx="9557068" cy="1116106"/>
          </a:xfrm>
        </p:spPr>
        <p:txBody>
          <a:bodyPr>
            <a:normAutofit/>
          </a:bodyPr>
          <a:lstStyle/>
          <a:p>
            <a:r>
              <a:rPr lang="es-MX" dirty="0"/>
              <a:t>INTRODUCCIÓN</a:t>
            </a:r>
          </a:p>
        </p:txBody>
      </p:sp>
      <p:sp>
        <p:nvSpPr>
          <p:cNvPr id="3" name="Marcador de contenido 2"/>
          <p:cNvSpPr>
            <a:spLocks noGrp="1"/>
          </p:cNvSpPr>
          <p:nvPr>
            <p:ph idx="1"/>
          </p:nvPr>
        </p:nvSpPr>
        <p:spPr>
          <a:xfrm>
            <a:off x="1515291" y="2519713"/>
            <a:ext cx="9379132" cy="2561740"/>
          </a:xfrm>
        </p:spPr>
        <p:txBody>
          <a:bodyPr>
            <a:noAutofit/>
          </a:bodyPr>
          <a:lstStyle/>
          <a:p>
            <a:pPr marL="0" indent="0" algn="just">
              <a:buNone/>
            </a:pPr>
            <a:r>
              <a:rPr lang="es-MX" sz="1800" dirty="0"/>
              <a:t>En la  actualidad se busca la reingeniería en los sistemas de archivo, que deben ser acordes  con lo dispuesto en la Legislación; por lo que resulta primordial que el Responsable de Archivo de Trámite (R.A.T.) conozca su Dependencia, su misión, su visión, sus macro procesos, sus procesos, sus políticas, sus funciones y sus atribuciones.</a:t>
            </a:r>
          </a:p>
          <a:p>
            <a:pPr marL="0" indent="0" algn="just">
              <a:buNone/>
            </a:pPr>
            <a:r>
              <a:rPr lang="es-MX" sz="1800" dirty="0"/>
              <a:t>La transparencia implica colocar la información en una vitrina pública, para que aquellos interesados puedan revisarla, analizarla, y en su caso usarla como mecanismo de sanción, es un tema que sin duda se relaciona con los archivos debido al marco en que conviven; por lo tanto “la transparencia” no debe ser un tema ajeno al </a:t>
            </a:r>
            <a:r>
              <a:rPr lang="es-MX" sz="1800" dirty="0" err="1"/>
              <a:t>R.A.T</a:t>
            </a:r>
            <a:r>
              <a:rPr lang="es-MX" sz="1800" dirty="0"/>
              <a:t>. ya que este deberá tomarlo en cuenta cuando </a:t>
            </a:r>
            <a:r>
              <a:rPr lang="es-MX" sz="1800" dirty="0">
                <a:solidFill>
                  <a:schemeClr val="bg1"/>
                </a:solidFill>
              </a:rPr>
              <a:t>realice sus funciones independientemente de que participe o no en la clasificación de la información.</a:t>
            </a:r>
          </a:p>
          <a:p>
            <a:pPr marL="0" indent="0" algn="just">
              <a:buNone/>
            </a:pPr>
            <a:endParaRPr lang="es-MX" sz="1800" dirty="0"/>
          </a:p>
        </p:txBody>
      </p:sp>
    </p:spTree>
    <p:extLst>
      <p:ext uri="{BB962C8B-B14F-4D97-AF65-F5344CB8AC3E}">
        <p14:creationId xmlns:p14="http://schemas.microsoft.com/office/powerpoint/2010/main" val="177961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nvio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 b="100000" l="0" r="100000">
                        <a14:foregroundMark x1="73500" y1="18750" x2="72750" y2="80250"/>
                      </a14:backgroundRemoval>
                    </a14:imgEffect>
                  </a14:imgLayer>
                </a14:imgProps>
              </a:ext>
              <a:ext uri="{28A0092B-C50C-407E-A947-70E740481C1C}">
                <a14:useLocalDpi xmlns:a14="http://schemas.microsoft.com/office/drawing/2010/main" val="0"/>
              </a:ext>
            </a:extLst>
          </a:blip>
          <a:srcRect l="13832" t="13000" r="18168" b="10666"/>
          <a:stretch/>
        </p:blipFill>
        <p:spPr bwMode="auto">
          <a:xfrm>
            <a:off x="10341260" y="4777385"/>
            <a:ext cx="1323872" cy="148611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13906" y="1152752"/>
            <a:ext cx="9496044" cy="4176023"/>
          </a:xfrm>
        </p:spPr>
        <p:txBody>
          <a:bodyPr>
            <a:noAutofit/>
          </a:bodyPr>
          <a:lstStyle/>
          <a:p>
            <a:pPr marL="0" indent="0" algn="just">
              <a:buNone/>
            </a:pPr>
            <a:r>
              <a:rPr lang="es-MX" b="1" dirty="0">
                <a:solidFill>
                  <a:srgbClr val="C00000"/>
                </a:solidFill>
              </a:rPr>
              <a:t>Transferencia documental:</a:t>
            </a:r>
          </a:p>
          <a:p>
            <a:pPr marL="0" indent="0" algn="just">
              <a:buNone/>
            </a:pPr>
            <a:r>
              <a:rPr lang="es-MX" dirty="0"/>
              <a:t>Procedimiento habitual de ingreso de expedientes de un archivo, mediante su traslado físico, una vez que han cumplido el plazo de permanencia en la etapa anterior, dentro del ciclo vital del documento.</a:t>
            </a:r>
          </a:p>
          <a:p>
            <a:pPr marL="0" indent="0" algn="just">
              <a:buNone/>
            </a:pPr>
            <a:endParaRPr lang="es-MX" sz="700" b="1" dirty="0">
              <a:solidFill>
                <a:srgbClr val="C00000"/>
              </a:solidFill>
            </a:endParaRPr>
          </a:p>
          <a:p>
            <a:pPr marL="0" indent="0" algn="just">
              <a:buNone/>
            </a:pPr>
            <a:r>
              <a:rPr lang="es-MX" b="1" dirty="0">
                <a:solidFill>
                  <a:srgbClr val="C00000"/>
                </a:solidFill>
              </a:rPr>
              <a:t>Transferencia primaria:</a:t>
            </a:r>
          </a:p>
          <a:p>
            <a:pPr marL="0" indent="0" algn="just">
              <a:buNone/>
            </a:pPr>
            <a:r>
              <a:rPr lang="es-MX" dirty="0"/>
              <a:t>Traslado físico, ordenado y controlado, de expedientes de uso es esporádico de los archivos de trámite de las unidades administrativas, al Archivo de Concentración, previa valoración documental primaria.</a:t>
            </a:r>
          </a:p>
          <a:p>
            <a:pPr marL="0" indent="0" algn="just">
              <a:buNone/>
            </a:pPr>
            <a:endParaRPr lang="es-MX" sz="2500" dirty="0"/>
          </a:p>
          <a:p>
            <a:pPr marL="0" indent="0" algn="just">
              <a:buNone/>
            </a:pPr>
            <a:endParaRPr lang="es-MX" sz="2500" dirty="0"/>
          </a:p>
        </p:txBody>
      </p:sp>
      <p:pic>
        <p:nvPicPr>
          <p:cNvPr id="1030" name="Picture 6" descr="Resultado de imagen para sobre 3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1923" y1="18041" x2="51154" y2="25773"/>
                        <a14:foregroundMark x1="65000" y1="89175" x2="80769" y2="88144"/>
                        <a14:foregroundMark x1="90769" y1="72165" x2="93077" y2="94845"/>
                        <a14:foregroundMark x1="56154" y1="27835" x2="48077" y2="54124"/>
                        <a14:foregroundMark x1="17692" y1="43814" x2="23462" y2="6186"/>
                        <a14:foregroundMark x1="36538" y1="11856" x2="18846" y2="2062"/>
                        <a14:foregroundMark x1="78462" y1="81443" x2="98846" y2="63402"/>
                        <a14:foregroundMark x1="79615" y1="75258" x2="58462" y2="73711"/>
                      </a14:backgroundRemoval>
                    </a14:imgEffect>
                  </a14:imgLayer>
                </a14:imgProps>
              </a:ext>
              <a:ext uri="{28A0092B-C50C-407E-A947-70E740481C1C}">
                <a14:useLocalDpi xmlns:a14="http://schemas.microsoft.com/office/drawing/2010/main" val="0"/>
              </a:ext>
            </a:extLst>
          </a:blip>
          <a:srcRect/>
          <a:stretch>
            <a:fillRect/>
          </a:stretch>
        </p:blipFill>
        <p:spPr bwMode="auto">
          <a:xfrm>
            <a:off x="556759" y="4649504"/>
            <a:ext cx="2163082" cy="161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20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nvio 3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4231" y1="54312" x2="37154" y2="45688"/>
                        <a14:foregroundMark x1="62231" y1="61910" x2="67154" y2="41684"/>
                        <a14:foregroundMark x1="76615" y1="45175" x2="71308" y2="26489"/>
                        <a14:foregroundMark x1="66385" y1="25462" x2="62923" y2="12731"/>
                        <a14:foregroundMark x1="21615" y1="63963" x2="7538" y2="74025"/>
                        <a14:foregroundMark x1="17769" y1="56366" x2="23462" y2="67454"/>
                        <a14:foregroundMark x1="29538" y1="40144" x2="15538" y2="40144"/>
                        <a14:foregroundMark x1="15923" y1="49281" x2="11308" y2="20329"/>
                        <a14:foregroundMark x1="30308" y1="45175" x2="27308" y2="24435"/>
                        <a14:foregroundMark x1="4154" y1="24949" x2="26538" y2="23409"/>
                      </a14:backgroundRemoval>
                    </a14:imgEffect>
                  </a14:imgLayer>
                </a14:imgProps>
              </a:ext>
              <a:ext uri="{28A0092B-C50C-407E-A947-70E740481C1C}">
                <a14:useLocalDpi xmlns:a14="http://schemas.microsoft.com/office/drawing/2010/main" val="0"/>
              </a:ext>
            </a:extLst>
          </a:blip>
          <a:srcRect b="16666"/>
          <a:stretch/>
        </p:blipFill>
        <p:spPr bwMode="auto">
          <a:xfrm>
            <a:off x="5462088" y="4114799"/>
            <a:ext cx="3472623" cy="216843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34751" y="1104000"/>
            <a:ext cx="9781740" cy="3755384"/>
          </a:xfrm>
        </p:spPr>
        <p:txBody>
          <a:bodyPr>
            <a:normAutofit/>
          </a:bodyPr>
          <a:lstStyle/>
          <a:p>
            <a:pPr marL="0" indent="0">
              <a:buNone/>
            </a:pPr>
            <a:r>
              <a:rPr lang="es-MX" b="1" dirty="0">
                <a:solidFill>
                  <a:srgbClr val="C00000"/>
                </a:solidFill>
              </a:rPr>
              <a:t>Destino Final:</a:t>
            </a:r>
          </a:p>
          <a:p>
            <a:pPr marL="0" indent="0" algn="just">
              <a:buNone/>
            </a:pPr>
            <a:r>
              <a:rPr lang="es-MX" dirty="0"/>
              <a:t>Es la selección en los archivos de trámite o concentración de aquellos expedientes cuyo plazo de conservación o uso prescrito, con el fin de darlos de baja o transferirlos a un archivo Histórico.</a:t>
            </a:r>
          </a:p>
          <a:p>
            <a:pPr marL="0" indent="0">
              <a:buNone/>
            </a:pPr>
            <a:endParaRPr lang="es-MX" sz="1400" dirty="0"/>
          </a:p>
          <a:p>
            <a:pPr marL="0" indent="0">
              <a:buNone/>
            </a:pPr>
            <a:r>
              <a:rPr lang="es-MX" b="1" dirty="0">
                <a:solidFill>
                  <a:srgbClr val="C00000"/>
                </a:solidFill>
              </a:rPr>
              <a:t>Baja Documental:</a:t>
            </a:r>
          </a:p>
          <a:p>
            <a:pPr marL="0" indent="0" algn="just">
              <a:buNone/>
            </a:pPr>
            <a:r>
              <a:rPr lang="es-MX" dirty="0"/>
              <a:t>Es la eliminación de aquella documentación que haya prescrito en sus valores administrativos, legales, fiscales, o contables y que no contenga valores históricos.</a:t>
            </a:r>
          </a:p>
        </p:txBody>
      </p:sp>
    </p:spTree>
    <p:extLst>
      <p:ext uri="{BB962C8B-B14F-4D97-AF65-F5344CB8AC3E}">
        <p14:creationId xmlns:p14="http://schemas.microsoft.com/office/powerpoint/2010/main" val="729052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867" y="345367"/>
            <a:ext cx="10515600" cy="1052103"/>
          </a:xfrm>
        </p:spPr>
        <p:txBody>
          <a:bodyPr>
            <a:normAutofit/>
          </a:bodyPr>
          <a:lstStyle/>
          <a:p>
            <a:r>
              <a:rPr lang="es-MX" sz="3500" dirty="0"/>
              <a:t>Tratamiento de los expedientes para transferir.</a:t>
            </a:r>
          </a:p>
        </p:txBody>
      </p:sp>
      <p:grpSp>
        <p:nvGrpSpPr>
          <p:cNvPr id="32" name="Grupo 31"/>
          <p:cNvGrpSpPr/>
          <p:nvPr/>
        </p:nvGrpSpPr>
        <p:grpSpPr>
          <a:xfrm>
            <a:off x="3023776" y="1224086"/>
            <a:ext cx="5230048" cy="5038515"/>
            <a:chOff x="3064228" y="1498600"/>
            <a:chExt cx="5230048" cy="5038515"/>
          </a:xfrm>
        </p:grpSpPr>
        <p:graphicFrame>
          <p:nvGraphicFramePr>
            <p:cNvPr id="28" name="Diagrama 27"/>
            <p:cNvGraphicFramePr/>
            <p:nvPr>
              <p:extLst>
                <p:ext uri="{D42A27DB-BD31-4B8C-83A1-F6EECF244321}">
                  <p14:modId xmlns:p14="http://schemas.microsoft.com/office/powerpoint/2010/main" val="1571837277"/>
                </p:ext>
              </p:extLst>
            </p:nvPr>
          </p:nvGraphicFramePr>
          <p:xfrm>
            <a:off x="3064228" y="1498600"/>
            <a:ext cx="5230048" cy="270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a 29"/>
            <p:cNvGraphicFramePr/>
            <p:nvPr>
              <p:extLst>
                <p:ext uri="{D42A27DB-BD31-4B8C-83A1-F6EECF244321}">
                  <p14:modId xmlns:p14="http://schemas.microsoft.com/office/powerpoint/2010/main" val="3961909465"/>
                </p:ext>
              </p:extLst>
            </p:nvPr>
          </p:nvGraphicFramePr>
          <p:xfrm>
            <a:off x="3075752" y="3948983"/>
            <a:ext cx="5207000" cy="2588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3" name="Grupo 2"/>
          <p:cNvGrpSpPr/>
          <p:nvPr/>
        </p:nvGrpSpPr>
        <p:grpSpPr>
          <a:xfrm>
            <a:off x="8265348" y="1224086"/>
            <a:ext cx="1934137" cy="5038515"/>
            <a:chOff x="8445500" y="1498600"/>
            <a:chExt cx="1934137" cy="5038515"/>
          </a:xfrm>
        </p:grpSpPr>
        <p:pic>
          <p:nvPicPr>
            <p:cNvPr id="3074" name="Picture 2" descr="Resultado de imagen para calendario 3d"/>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591" r="15700"/>
            <a:stretch/>
          </p:blipFill>
          <p:spPr bwMode="auto">
            <a:xfrm>
              <a:off x="8445500" y="1498600"/>
              <a:ext cx="723900" cy="617392"/>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p:cNvPicPr>
              <a:picLocks noChangeAspect="1"/>
            </p:cNvPicPr>
            <p:nvPr/>
          </p:nvPicPr>
          <p:blipFill rotWithShape="1">
            <a:blip r:embed="rId13"/>
            <a:srcRect t="50046" r="43505"/>
            <a:stretch/>
          </p:blipFill>
          <p:spPr>
            <a:xfrm>
              <a:off x="8553450" y="2281298"/>
              <a:ext cx="962025" cy="637974"/>
            </a:xfrm>
            <a:prstGeom prst="rect">
              <a:avLst/>
            </a:prstGeom>
          </p:spPr>
        </p:pic>
        <p:pic>
          <p:nvPicPr>
            <p:cNvPr id="3076" name="Picture 4" descr="Resultado de imagen para sobre 3d"/>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6216"/>
            <a:stretch/>
          </p:blipFill>
          <p:spPr bwMode="auto">
            <a:xfrm>
              <a:off x="8550275" y="2919272"/>
              <a:ext cx="1066800" cy="7587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etiqueta en fold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5755" y="3754158"/>
              <a:ext cx="919720" cy="9109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inventario"/>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9038" r="5403"/>
            <a:stretch/>
          </p:blipFill>
          <p:spPr bwMode="auto">
            <a:xfrm>
              <a:off x="8595755" y="4741248"/>
              <a:ext cx="1371600" cy="6093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cajas documentos"/>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45913" y1="75527" x2="5769" y2="63713"/>
                          <a14:foregroundMark x1="46635" y1="34599" x2="8173" y2="9283"/>
                        </a14:backgroundRemoval>
                      </a14:imgEffect>
                    </a14:imgLayer>
                  </a14:imgProps>
                </a:ext>
                <a:ext uri="{28A0092B-C50C-407E-A947-70E740481C1C}">
                  <a14:useLocalDpi xmlns:a14="http://schemas.microsoft.com/office/drawing/2010/main" val="0"/>
                </a:ext>
              </a:extLst>
            </a:blip>
            <a:srcRect/>
            <a:stretch>
              <a:fillRect/>
            </a:stretch>
          </p:blipFill>
          <p:spPr bwMode="auto">
            <a:xfrm>
              <a:off x="8651313" y="5552865"/>
              <a:ext cx="1728324" cy="984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0230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0932" y="349943"/>
            <a:ext cx="10515600" cy="1052103"/>
          </a:xfrm>
        </p:spPr>
        <p:txBody>
          <a:bodyPr>
            <a:normAutofit/>
          </a:bodyPr>
          <a:lstStyle/>
          <a:p>
            <a:r>
              <a:rPr lang="es-MX" sz="3500" dirty="0"/>
              <a:t>Expedientes Electrónicos</a:t>
            </a:r>
          </a:p>
        </p:txBody>
      </p:sp>
      <p:sp>
        <p:nvSpPr>
          <p:cNvPr id="3" name="Marcador de contenido 2"/>
          <p:cNvSpPr>
            <a:spLocks noGrp="1"/>
          </p:cNvSpPr>
          <p:nvPr>
            <p:ph idx="1"/>
          </p:nvPr>
        </p:nvSpPr>
        <p:spPr>
          <a:xfrm>
            <a:off x="774294" y="1077105"/>
            <a:ext cx="10515600" cy="1093297"/>
          </a:xfrm>
        </p:spPr>
        <p:txBody>
          <a:bodyPr>
            <a:normAutofit/>
          </a:bodyPr>
          <a:lstStyle/>
          <a:p>
            <a:pPr marL="0" indent="0" algn="just">
              <a:buNone/>
            </a:pPr>
            <a:r>
              <a:rPr lang="es-MX" sz="2000" b="1" dirty="0"/>
              <a:t>Documento Electrónico: </a:t>
            </a:r>
            <a:r>
              <a:rPr lang="es-MX" sz="2000" dirty="0"/>
              <a:t>Es la información que puede constituir un documento de archivo cuyo tratamiento es automatizado y requiere de una herramienta específica para leerse o recuperarse.</a:t>
            </a:r>
          </a:p>
          <a:p>
            <a:pPr marL="0" indent="0">
              <a:buNone/>
            </a:pPr>
            <a:endParaRPr lang="es-MX" sz="2000" dirty="0"/>
          </a:p>
        </p:txBody>
      </p:sp>
      <p:graphicFrame>
        <p:nvGraphicFramePr>
          <p:cNvPr id="23" name="Diagrama 22"/>
          <p:cNvGraphicFramePr/>
          <p:nvPr>
            <p:extLst>
              <p:ext uri="{D42A27DB-BD31-4B8C-83A1-F6EECF244321}">
                <p14:modId xmlns:p14="http://schemas.microsoft.com/office/powerpoint/2010/main" val="2399837204"/>
              </p:ext>
            </p:extLst>
          </p:nvPr>
        </p:nvGraphicFramePr>
        <p:xfrm>
          <a:off x="830956" y="1688508"/>
          <a:ext cx="7639242" cy="463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4982721" y="2425546"/>
            <a:ext cx="1633479" cy="338554"/>
          </a:xfrm>
          <a:prstGeom prst="rect">
            <a:avLst/>
          </a:prstGeom>
          <a:noFill/>
        </p:spPr>
        <p:txBody>
          <a:bodyPr wrap="square" rtlCol="0">
            <a:spAutoFit/>
          </a:bodyPr>
          <a:lstStyle/>
          <a:p>
            <a:r>
              <a:rPr lang="es-MX" sz="1600" dirty="0" err="1">
                <a:latin typeface="Trebuchet MS" panose="020B0603020202020204" pitchFamily="34" charset="0"/>
              </a:rPr>
              <a:t>ITTLA</a:t>
            </a:r>
            <a:r>
              <a:rPr lang="es-MX" sz="1600" dirty="0">
                <a:latin typeface="Trebuchet MS" panose="020B0603020202020204" pitchFamily="34" charset="0"/>
              </a:rPr>
              <a:t> 2016</a:t>
            </a:r>
          </a:p>
        </p:txBody>
      </p:sp>
      <p:pic>
        <p:nvPicPr>
          <p:cNvPr id="21" name="Picture 2" descr="memoriausb.jpg (445×30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2413" y="2241601"/>
            <a:ext cx="1227779" cy="83323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455416" y="3062778"/>
            <a:ext cx="1612075" cy="338554"/>
          </a:xfrm>
          <a:prstGeom prst="rect">
            <a:avLst/>
          </a:prstGeom>
          <a:noFill/>
        </p:spPr>
        <p:txBody>
          <a:bodyPr wrap="square" rtlCol="0">
            <a:spAutoFit/>
          </a:bodyPr>
          <a:lstStyle/>
          <a:p>
            <a:r>
              <a:rPr lang="es-MX" sz="1600" dirty="0">
                <a:latin typeface="Trebuchet MS" panose="020B0603020202020204" pitchFamily="34" charset="0"/>
              </a:rPr>
              <a:t>3C.2_01 POA</a:t>
            </a:r>
          </a:p>
        </p:txBody>
      </p:sp>
      <p:sp>
        <p:nvSpPr>
          <p:cNvPr id="8" name="CuadroTexto 7"/>
          <p:cNvSpPr txBox="1"/>
          <p:nvPr/>
        </p:nvSpPr>
        <p:spPr>
          <a:xfrm>
            <a:off x="6378733" y="3665397"/>
            <a:ext cx="4182930" cy="338554"/>
          </a:xfrm>
          <a:prstGeom prst="rect">
            <a:avLst/>
          </a:prstGeom>
          <a:noFill/>
        </p:spPr>
        <p:txBody>
          <a:bodyPr wrap="square" rtlCol="0">
            <a:spAutoFit/>
          </a:bodyPr>
          <a:lstStyle/>
          <a:p>
            <a:r>
              <a:rPr lang="es-MX" sz="1600" dirty="0">
                <a:latin typeface="Trebuchet MS" panose="020B0603020202020204" pitchFamily="34" charset="0"/>
              </a:rPr>
              <a:t>4C.21_01 CURSOS DOCENTES</a:t>
            </a:r>
          </a:p>
        </p:txBody>
      </p:sp>
      <p:sp>
        <p:nvSpPr>
          <p:cNvPr id="9" name="CuadroTexto 8"/>
          <p:cNvSpPr txBox="1"/>
          <p:nvPr/>
        </p:nvSpPr>
        <p:spPr>
          <a:xfrm>
            <a:off x="6433073" y="4228690"/>
            <a:ext cx="3720352" cy="338554"/>
          </a:xfrm>
          <a:prstGeom prst="rect">
            <a:avLst/>
          </a:prstGeom>
          <a:noFill/>
        </p:spPr>
        <p:txBody>
          <a:bodyPr wrap="square" rtlCol="0">
            <a:spAutoFit/>
          </a:bodyPr>
          <a:lstStyle/>
          <a:p>
            <a:r>
              <a:rPr lang="es-MX" sz="1600" dirty="0">
                <a:latin typeface="Trebuchet MS" panose="020B0603020202020204" pitchFamily="34" charset="0"/>
              </a:rPr>
              <a:t>4C.21_02 CURSOS ADMINISTRATIVOS</a:t>
            </a:r>
          </a:p>
        </p:txBody>
      </p:sp>
      <p:pic>
        <p:nvPicPr>
          <p:cNvPr id="13" name="Imagen 12"/>
          <p:cNvPicPr>
            <a:picLocks noChangeAspect="1"/>
          </p:cNvPicPr>
          <p:nvPr/>
        </p:nvPicPr>
        <p:blipFill>
          <a:blip r:embed="rId9"/>
          <a:stretch>
            <a:fillRect/>
          </a:stretch>
        </p:blipFill>
        <p:spPr>
          <a:xfrm>
            <a:off x="6078582" y="2972048"/>
            <a:ext cx="415691" cy="550791"/>
          </a:xfrm>
          <a:prstGeom prst="rect">
            <a:avLst/>
          </a:prstGeom>
        </p:spPr>
      </p:pic>
      <p:pic>
        <p:nvPicPr>
          <p:cNvPr id="14" name="Imagen 13"/>
          <p:cNvPicPr>
            <a:picLocks noChangeAspect="1"/>
          </p:cNvPicPr>
          <p:nvPr/>
        </p:nvPicPr>
        <p:blipFill>
          <a:blip r:embed="rId9"/>
          <a:stretch>
            <a:fillRect/>
          </a:stretch>
        </p:blipFill>
        <p:spPr>
          <a:xfrm>
            <a:off x="6062070" y="3553599"/>
            <a:ext cx="393347" cy="521184"/>
          </a:xfrm>
          <a:prstGeom prst="rect">
            <a:avLst/>
          </a:prstGeom>
        </p:spPr>
      </p:pic>
      <p:pic>
        <p:nvPicPr>
          <p:cNvPr id="15" name="Imagen 14"/>
          <p:cNvPicPr>
            <a:picLocks noChangeAspect="1"/>
          </p:cNvPicPr>
          <p:nvPr/>
        </p:nvPicPr>
        <p:blipFill>
          <a:blip r:embed="rId9"/>
          <a:stretch>
            <a:fillRect/>
          </a:stretch>
        </p:blipFill>
        <p:spPr>
          <a:xfrm>
            <a:off x="6083619" y="4128242"/>
            <a:ext cx="421794" cy="558877"/>
          </a:xfrm>
          <a:prstGeom prst="rect">
            <a:avLst/>
          </a:prstGeom>
        </p:spPr>
      </p:pic>
      <p:pic>
        <p:nvPicPr>
          <p:cNvPr id="4" name="Imagen 3"/>
          <p:cNvPicPr>
            <a:picLocks noChangeAspect="1"/>
          </p:cNvPicPr>
          <p:nvPr/>
        </p:nvPicPr>
        <p:blipFill>
          <a:blip r:embed="rId10"/>
          <a:stretch>
            <a:fillRect/>
          </a:stretch>
        </p:blipFill>
        <p:spPr>
          <a:xfrm>
            <a:off x="7778211" y="5289858"/>
            <a:ext cx="304383" cy="296230"/>
          </a:xfrm>
          <a:prstGeom prst="rect">
            <a:avLst/>
          </a:prstGeom>
        </p:spPr>
      </p:pic>
      <p:sp>
        <p:nvSpPr>
          <p:cNvPr id="10" name="CuadroTexto 9"/>
          <p:cNvSpPr txBox="1"/>
          <p:nvPr/>
        </p:nvSpPr>
        <p:spPr>
          <a:xfrm>
            <a:off x="8067491" y="4853505"/>
            <a:ext cx="1551509" cy="338554"/>
          </a:xfrm>
          <a:prstGeom prst="rect">
            <a:avLst/>
          </a:prstGeom>
          <a:noFill/>
        </p:spPr>
        <p:txBody>
          <a:bodyPr wrap="square" rtlCol="0">
            <a:spAutoFit/>
          </a:bodyPr>
          <a:lstStyle/>
          <a:p>
            <a:r>
              <a:rPr lang="es-MX" sz="1600" dirty="0">
                <a:latin typeface="Trebuchet MS" panose="020B0603020202020204" pitchFamily="34" charset="0"/>
              </a:rPr>
              <a:t>3C.2_01 POA</a:t>
            </a:r>
          </a:p>
        </p:txBody>
      </p:sp>
      <p:pic>
        <p:nvPicPr>
          <p:cNvPr id="16" name="Imagen 15"/>
          <p:cNvPicPr>
            <a:picLocks noChangeAspect="1"/>
          </p:cNvPicPr>
          <p:nvPr/>
        </p:nvPicPr>
        <p:blipFill>
          <a:blip r:embed="rId9"/>
          <a:stretch>
            <a:fillRect/>
          </a:stretch>
        </p:blipFill>
        <p:spPr>
          <a:xfrm>
            <a:off x="7746335" y="4819200"/>
            <a:ext cx="336259" cy="445543"/>
          </a:xfrm>
          <a:prstGeom prst="rect">
            <a:avLst/>
          </a:prstGeom>
        </p:spPr>
      </p:pic>
      <p:sp>
        <p:nvSpPr>
          <p:cNvPr id="17" name="CuadroTexto 16"/>
          <p:cNvSpPr txBox="1"/>
          <p:nvPr/>
        </p:nvSpPr>
        <p:spPr>
          <a:xfrm>
            <a:off x="8126189" y="5257143"/>
            <a:ext cx="1608864" cy="338554"/>
          </a:xfrm>
          <a:prstGeom prst="rect">
            <a:avLst/>
          </a:prstGeom>
          <a:noFill/>
        </p:spPr>
        <p:txBody>
          <a:bodyPr wrap="square" rtlCol="0">
            <a:spAutoFit/>
          </a:bodyPr>
          <a:lstStyle/>
          <a:p>
            <a:r>
              <a:rPr lang="es-MX" sz="1600" dirty="0">
                <a:latin typeface="Trebuchet MS" panose="020B0603020202020204" pitchFamily="34" charset="0"/>
              </a:rPr>
              <a:t>POA 1er. </a:t>
            </a:r>
            <a:r>
              <a:rPr lang="es-MX" sz="1600" dirty="0" err="1">
                <a:latin typeface="Trebuchet MS" panose="020B0603020202020204" pitchFamily="34" charset="0"/>
              </a:rPr>
              <a:t>Trim</a:t>
            </a:r>
            <a:r>
              <a:rPr lang="es-MX" sz="1600" dirty="0">
                <a:latin typeface="Trebuchet MS" panose="020B0603020202020204" pitchFamily="34" charset="0"/>
              </a:rPr>
              <a:t>.</a:t>
            </a:r>
          </a:p>
        </p:txBody>
      </p:sp>
      <p:sp>
        <p:nvSpPr>
          <p:cNvPr id="18" name="CuadroTexto 17"/>
          <p:cNvSpPr txBox="1"/>
          <p:nvPr/>
        </p:nvSpPr>
        <p:spPr>
          <a:xfrm>
            <a:off x="8082594" y="5611203"/>
            <a:ext cx="1608864" cy="338554"/>
          </a:xfrm>
          <a:prstGeom prst="rect">
            <a:avLst/>
          </a:prstGeom>
          <a:noFill/>
        </p:spPr>
        <p:txBody>
          <a:bodyPr wrap="square" rtlCol="0">
            <a:spAutoFit/>
          </a:bodyPr>
          <a:lstStyle/>
          <a:p>
            <a:r>
              <a:rPr lang="es-MX" sz="1600" dirty="0">
                <a:latin typeface="Trebuchet MS" panose="020B0603020202020204" pitchFamily="34" charset="0"/>
              </a:rPr>
              <a:t>POA 2do. </a:t>
            </a:r>
            <a:r>
              <a:rPr lang="es-MX" sz="1600" dirty="0" err="1">
                <a:latin typeface="Trebuchet MS" panose="020B0603020202020204" pitchFamily="34" charset="0"/>
              </a:rPr>
              <a:t>Trim</a:t>
            </a:r>
            <a:r>
              <a:rPr lang="es-MX" sz="1600" dirty="0">
                <a:latin typeface="Trebuchet MS" panose="020B0603020202020204" pitchFamily="34" charset="0"/>
              </a:rPr>
              <a:t>.</a:t>
            </a:r>
          </a:p>
        </p:txBody>
      </p:sp>
      <p:sp>
        <p:nvSpPr>
          <p:cNvPr id="19" name="CuadroTexto 18"/>
          <p:cNvSpPr txBox="1"/>
          <p:nvPr/>
        </p:nvSpPr>
        <p:spPr>
          <a:xfrm>
            <a:off x="8104392" y="5937811"/>
            <a:ext cx="1608864" cy="338554"/>
          </a:xfrm>
          <a:prstGeom prst="rect">
            <a:avLst/>
          </a:prstGeom>
          <a:noFill/>
        </p:spPr>
        <p:txBody>
          <a:bodyPr wrap="square" rtlCol="0">
            <a:spAutoFit/>
          </a:bodyPr>
          <a:lstStyle/>
          <a:p>
            <a:r>
              <a:rPr lang="es-MX" sz="1600" dirty="0">
                <a:latin typeface="Trebuchet MS" panose="020B0603020202020204" pitchFamily="34" charset="0"/>
              </a:rPr>
              <a:t>POA 3er. </a:t>
            </a:r>
            <a:r>
              <a:rPr lang="es-MX" sz="1600" dirty="0" err="1">
                <a:latin typeface="Trebuchet MS" panose="020B0603020202020204" pitchFamily="34" charset="0"/>
              </a:rPr>
              <a:t>Trim</a:t>
            </a:r>
            <a:r>
              <a:rPr lang="es-MX" sz="1600" dirty="0">
                <a:latin typeface="Trebuchet MS" panose="020B0603020202020204" pitchFamily="34" charset="0"/>
              </a:rPr>
              <a:t>.</a:t>
            </a:r>
          </a:p>
        </p:txBody>
      </p:sp>
      <p:pic>
        <p:nvPicPr>
          <p:cNvPr id="24" name="Imagen 23"/>
          <p:cNvPicPr>
            <a:picLocks noChangeAspect="1"/>
          </p:cNvPicPr>
          <p:nvPr/>
        </p:nvPicPr>
        <p:blipFill>
          <a:blip r:embed="rId10"/>
          <a:stretch>
            <a:fillRect/>
          </a:stretch>
        </p:blipFill>
        <p:spPr>
          <a:xfrm>
            <a:off x="7784201" y="5613427"/>
            <a:ext cx="304383" cy="296230"/>
          </a:xfrm>
          <a:prstGeom prst="rect">
            <a:avLst/>
          </a:prstGeom>
        </p:spPr>
      </p:pic>
      <p:pic>
        <p:nvPicPr>
          <p:cNvPr id="25" name="Imagen 24"/>
          <p:cNvPicPr>
            <a:picLocks noChangeAspect="1"/>
          </p:cNvPicPr>
          <p:nvPr/>
        </p:nvPicPr>
        <p:blipFill>
          <a:blip r:embed="rId10"/>
          <a:stretch>
            <a:fillRect/>
          </a:stretch>
        </p:blipFill>
        <p:spPr>
          <a:xfrm>
            <a:off x="7778211" y="5940018"/>
            <a:ext cx="304383" cy="296230"/>
          </a:xfrm>
          <a:prstGeom prst="rect">
            <a:avLst/>
          </a:prstGeom>
        </p:spPr>
      </p:pic>
    </p:spTree>
    <p:extLst>
      <p:ext uri="{BB962C8B-B14F-4D97-AF65-F5344CB8AC3E}">
        <p14:creationId xmlns:p14="http://schemas.microsoft.com/office/powerpoint/2010/main" val="312715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profesor pizarra 3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77" b="97652" l="4154" r="97462">
                        <a14:foregroundMark x1="16077" y1="17613" x2="23846" y2="81213"/>
                        <a14:foregroundMark x1="43462" y1="38063" x2="17308" y2="14481"/>
                        <a14:foregroundMark x1="22846" y1="15460" x2="14000" y2="13992"/>
                        <a14:foregroundMark x1="13769" y1="14188" x2="10308" y2="16634"/>
                        <a14:foregroundMark x1="18231" y1="45108" x2="13231" y2="59883"/>
                        <a14:foregroundMark x1="17846" y1="63014" x2="16692" y2="91292"/>
                        <a14:foregroundMark x1="23615" y1="78963" x2="23231" y2="90313"/>
                        <a14:foregroundMark x1="15308" y1="92759" x2="19000" y2="92270"/>
                        <a14:foregroundMark x1="23846" y1="91487" x2="26692" y2="90998"/>
                      </a14:backgroundRemoval>
                    </a14:imgEffect>
                  </a14:imgLayer>
                </a14:imgProps>
              </a:ext>
              <a:ext uri="{28A0092B-C50C-407E-A947-70E740481C1C}">
                <a14:useLocalDpi xmlns:a14="http://schemas.microsoft.com/office/drawing/2010/main" val="0"/>
              </a:ext>
            </a:extLst>
          </a:blip>
          <a:srcRect/>
          <a:stretch>
            <a:fillRect/>
          </a:stretch>
        </p:blipFill>
        <p:spPr bwMode="auto">
          <a:xfrm>
            <a:off x="2997182" y="679466"/>
            <a:ext cx="6773835" cy="532493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630457" y="1935072"/>
            <a:ext cx="6248401" cy="2243591"/>
          </a:xfrm>
        </p:spPr>
        <p:txBody>
          <a:bodyPr>
            <a:noAutofit/>
          </a:bodyPr>
          <a:lstStyle/>
          <a:p>
            <a:pPr marL="0" indent="0" algn="ctr">
              <a:buNone/>
            </a:pPr>
            <a:r>
              <a:rPr lang="es-MX" sz="4000" dirty="0">
                <a:solidFill>
                  <a:schemeClr val="bg1"/>
                </a:solidFill>
                <a:latin typeface="Montserrat Medium" panose="00000600000000000000" pitchFamily="2" charset="0"/>
              </a:rPr>
              <a:t>Gracias por su </a:t>
            </a:r>
          </a:p>
          <a:p>
            <a:pPr marL="0" indent="0" algn="ctr">
              <a:buNone/>
            </a:pPr>
            <a:r>
              <a:rPr lang="es-MX" sz="4000" dirty="0">
                <a:solidFill>
                  <a:schemeClr val="bg1"/>
                </a:solidFill>
                <a:latin typeface="Montserrat Medium" panose="00000600000000000000" pitchFamily="2" charset="0"/>
              </a:rPr>
              <a:t>atención</a:t>
            </a:r>
          </a:p>
        </p:txBody>
      </p:sp>
    </p:spTree>
    <p:extLst>
      <p:ext uri="{BB962C8B-B14F-4D97-AF65-F5344CB8AC3E}">
        <p14:creationId xmlns:p14="http://schemas.microsoft.com/office/powerpoint/2010/main" val="29302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8600" y="280893"/>
            <a:ext cx="5327374" cy="701731"/>
          </a:xfrm>
          <a:prstGeom prst="rect">
            <a:avLst/>
          </a:prstGeom>
          <a:noFill/>
          <a:ln>
            <a:noFill/>
          </a:ln>
        </p:spPr>
        <p:txBody>
          <a:bodyPr vert="horz" lIns="91440" tIns="45720" rIns="91440" bIns="45720" rtlCol="0" anchor="ctr">
            <a:normAutofit fontScale="90000"/>
          </a:bodyPr>
          <a:lstStyle/>
          <a:p>
            <a:br>
              <a:rPr lang="es-MX" dirty="0"/>
            </a:br>
            <a:r>
              <a:rPr lang="es-MX" dirty="0"/>
              <a:t>  INFORMACIÓN</a:t>
            </a:r>
          </a:p>
        </p:txBody>
      </p:sp>
      <p:sp>
        <p:nvSpPr>
          <p:cNvPr id="3" name="Marcador de contenido 2"/>
          <p:cNvSpPr>
            <a:spLocks noGrp="1"/>
          </p:cNvSpPr>
          <p:nvPr>
            <p:ph idx="1"/>
          </p:nvPr>
        </p:nvSpPr>
        <p:spPr>
          <a:xfrm>
            <a:off x="1191559" y="1185409"/>
            <a:ext cx="7599743" cy="4483871"/>
          </a:xfrm>
        </p:spPr>
        <p:txBody>
          <a:bodyPr>
            <a:noAutofit/>
          </a:bodyPr>
          <a:lstStyle/>
          <a:p>
            <a:pPr algn="just"/>
            <a:r>
              <a:rPr lang="es-MX" dirty="0"/>
              <a:t>Es la contenida en los documentos que los sujetos obligados generen, obtengan, adquieran, transformen o conserven por cualquier titulo.</a:t>
            </a:r>
          </a:p>
          <a:p>
            <a:pPr algn="just"/>
            <a:endParaRPr lang="es-MX" sz="800" dirty="0"/>
          </a:p>
          <a:p>
            <a:pPr algn="just">
              <a:buFont typeface="Wingdings" panose="05000000000000000000" pitchFamily="2" charset="2"/>
              <a:buChar char="Ø"/>
            </a:pPr>
            <a:r>
              <a:rPr lang="es-MX" dirty="0"/>
              <a:t>Información proactiva:  Información que </a:t>
            </a:r>
            <a:r>
              <a:rPr lang="es-MX" b="1" dirty="0"/>
              <a:t>es difundida </a:t>
            </a:r>
            <a:r>
              <a:rPr lang="es-MX" dirty="0"/>
              <a:t>por las dependencias y entidades, sin que necesariamente medie </a:t>
            </a:r>
            <a:r>
              <a:rPr lang="es-MX" b="1" dirty="0"/>
              <a:t>una solicitud de acceso a la información</a:t>
            </a:r>
            <a:r>
              <a:rPr lang="es-MX" dirty="0"/>
              <a:t>.</a:t>
            </a:r>
          </a:p>
          <a:p>
            <a:pPr algn="just">
              <a:buFont typeface="Wingdings" panose="05000000000000000000" pitchFamily="2" charset="2"/>
              <a:buChar char="Ø"/>
            </a:pPr>
            <a:r>
              <a:rPr lang="es-MX" dirty="0"/>
              <a:t>Información socialmente útil: Información proactiva con propósitos específicos, que </a:t>
            </a:r>
            <a:r>
              <a:rPr lang="es-MX" b="1" dirty="0"/>
              <a:t>propicia la generación de conocimiento público </a:t>
            </a:r>
            <a:r>
              <a:rPr lang="es-MX" dirty="0"/>
              <a:t>y contribuye a mejorar la toma de decisiones de los ciudadanos y de las autoridades.</a:t>
            </a:r>
          </a:p>
          <a:p>
            <a:pPr algn="just"/>
            <a:endParaRPr lang="es-MX" sz="2300" dirty="0"/>
          </a:p>
        </p:txBody>
      </p:sp>
      <p:graphicFrame>
        <p:nvGraphicFramePr>
          <p:cNvPr id="5" name="Diagrama 4"/>
          <p:cNvGraphicFramePr/>
          <p:nvPr>
            <p:extLst>
              <p:ext uri="{D42A27DB-BD31-4B8C-83A1-F6EECF244321}">
                <p14:modId xmlns:p14="http://schemas.microsoft.com/office/powerpoint/2010/main" val="3641089382"/>
              </p:ext>
            </p:extLst>
          </p:nvPr>
        </p:nvGraphicFramePr>
        <p:xfrm>
          <a:off x="7592054" y="664633"/>
          <a:ext cx="48426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84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627017"/>
            <a:ext cx="10813153" cy="1013524"/>
          </a:xfrm>
        </p:spPr>
        <p:txBody>
          <a:bodyPr>
            <a:normAutofit/>
          </a:bodyPr>
          <a:lstStyle/>
          <a:p>
            <a:r>
              <a:rPr lang="es-MX" dirty="0"/>
              <a:t>SUJETOS OBLIGADOS</a:t>
            </a:r>
          </a:p>
        </p:txBody>
      </p:sp>
      <p:sp>
        <p:nvSpPr>
          <p:cNvPr id="3" name="Marcador de contenido 2"/>
          <p:cNvSpPr>
            <a:spLocks noGrp="1"/>
          </p:cNvSpPr>
          <p:nvPr>
            <p:ph idx="1"/>
          </p:nvPr>
        </p:nvSpPr>
        <p:spPr>
          <a:xfrm>
            <a:off x="3451884" y="2037806"/>
            <a:ext cx="7967102" cy="4033371"/>
          </a:xfrm>
        </p:spPr>
        <p:txBody>
          <a:bodyPr>
            <a:normAutofit/>
          </a:bodyPr>
          <a:lstStyle/>
          <a:p>
            <a:pPr marL="0" indent="0" algn="just">
              <a:buNone/>
            </a:pPr>
            <a:r>
              <a:rPr lang="es-MX" dirty="0"/>
              <a:t>Los sujetos obligados </a:t>
            </a:r>
            <a:r>
              <a:rPr lang="es-MX" b="1" dirty="0"/>
              <a:t>son cualquier autoridad, entidad, órgano y organismo de los Poderes Ejecutivo, Legislativo y Judicial, </a:t>
            </a:r>
            <a:r>
              <a:rPr lang="es-MX" dirty="0"/>
              <a:t>órganos autónomos, partidos políticos, fideicomisos y fondos públicos, así como cualquier persona física, moral o sindicato </a:t>
            </a:r>
            <a:r>
              <a:rPr lang="es-MX" b="1" dirty="0"/>
              <a:t>que reciba y ejerza recursos públicos o realice actos de autoridad</a:t>
            </a:r>
            <a:r>
              <a:rPr lang="es-MX" dirty="0"/>
              <a:t> en los ámbitos Federal, de las Entidades Federativas y municipal, son los que tienen que transparentar y permitir el acceso a su información y tienen la obligación de proteger los datos personales que obren en su poder.</a:t>
            </a:r>
          </a:p>
          <a:p>
            <a:pPr marL="0" indent="0" algn="r">
              <a:buNone/>
            </a:pPr>
            <a:r>
              <a:rPr lang="es-MX" sz="1800" b="1" dirty="0"/>
              <a:t>Artículo 23 </a:t>
            </a:r>
            <a:r>
              <a:rPr lang="es-MX" sz="1800" b="1" dirty="0" err="1"/>
              <a:t>LGTAIPG</a:t>
            </a:r>
            <a:r>
              <a:rPr lang="es-MX" sz="1800" b="1" dirty="0"/>
              <a:t>.</a:t>
            </a:r>
          </a:p>
          <a:p>
            <a:pPr marL="0" indent="0" algn="just">
              <a:buNone/>
            </a:pPr>
            <a:endParaRPr lang="es-MX" dirty="0"/>
          </a:p>
        </p:txBody>
      </p:sp>
      <p:pic>
        <p:nvPicPr>
          <p:cNvPr id="1026" name="Picture 2" descr="Resultado de imagen para sujetos oblig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75" y="1213905"/>
            <a:ext cx="3169482" cy="369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documento de archivo electronico"/>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6390" y="2845866"/>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53143" y="587828"/>
            <a:ext cx="10881360" cy="931973"/>
          </a:xfrm>
        </p:spPr>
        <p:txBody>
          <a:bodyPr>
            <a:normAutofit/>
          </a:bodyPr>
          <a:lstStyle/>
          <a:p>
            <a:pPr algn="ctr"/>
            <a:r>
              <a:rPr lang="es-MX" dirty="0"/>
              <a:t>Tipos de Documentos</a:t>
            </a:r>
          </a:p>
        </p:txBody>
      </p:sp>
      <p:sp>
        <p:nvSpPr>
          <p:cNvPr id="3" name="Marcador de contenido 2"/>
          <p:cNvSpPr>
            <a:spLocks noGrp="1"/>
          </p:cNvSpPr>
          <p:nvPr>
            <p:ph idx="1"/>
          </p:nvPr>
        </p:nvSpPr>
        <p:spPr>
          <a:xfrm>
            <a:off x="842899" y="1524614"/>
            <a:ext cx="10351970" cy="4314484"/>
          </a:xfrm>
        </p:spPr>
        <p:txBody>
          <a:bodyPr>
            <a:noAutofit/>
          </a:bodyPr>
          <a:lstStyle/>
          <a:p>
            <a:pPr marL="0" indent="0" algn="just">
              <a:buNone/>
            </a:pPr>
            <a:r>
              <a:rPr lang="es-MX" sz="2400" b="1" dirty="0"/>
              <a:t>Documento de Archivo.</a:t>
            </a:r>
            <a:endParaRPr lang="es-MX" sz="2200" dirty="0"/>
          </a:p>
          <a:p>
            <a:pPr marL="0" indent="0" algn="just">
              <a:buNone/>
            </a:pPr>
            <a:r>
              <a:rPr lang="es-MX" sz="2000" dirty="0"/>
              <a:t>Registra un hecho, un acto administrativo, jurídico, fiscal o contable creado, recibido, manejado, y usado en el ejercicio de las facultades y actividades de los sujetos obligados independientemente del soporte en que se encuentren.</a:t>
            </a:r>
          </a:p>
          <a:p>
            <a:pPr marL="0" indent="0" algn="just">
              <a:buNone/>
            </a:pPr>
            <a:r>
              <a:rPr lang="es-MX" sz="2000" dirty="0"/>
              <a:t>La vigencia en el archivo de Trámite, Concentración e Histórico esta indicada en el Catálogo de Disposición Documental (</a:t>
            </a:r>
            <a:r>
              <a:rPr lang="es-MX" sz="2000" dirty="0" err="1"/>
              <a:t>CADIDO</a:t>
            </a:r>
            <a:r>
              <a:rPr lang="es-MX" sz="2000" dirty="0"/>
              <a:t>).</a:t>
            </a:r>
          </a:p>
          <a:p>
            <a:pPr marL="0" indent="0" algn="just">
              <a:buNone/>
            </a:pPr>
            <a:r>
              <a:rPr lang="es-MX" sz="2000" dirty="0"/>
              <a:t>Algunos ejemplos son: Contratos, Actas, Facturas, Requisiciones, Convenios, Oficios de solicitud de un trámite o servicio sea este Público o clasificado.</a:t>
            </a:r>
          </a:p>
          <a:p>
            <a:pPr marL="0" indent="0" algn="just">
              <a:buNone/>
            </a:pPr>
            <a:r>
              <a:rPr lang="es-MX" sz="2000" b="1" dirty="0"/>
              <a:t>Documentos de Archivo Electrónico. </a:t>
            </a:r>
          </a:p>
          <a:p>
            <a:pPr marL="0" indent="0" algn="just">
              <a:buNone/>
            </a:pPr>
            <a:r>
              <a:rPr lang="es-MX" sz="2000" dirty="0"/>
              <a:t>Documento de archivo que precisa de un dispositivo electrónico para su registro, almacenamiento, acceso, lectura, impresión, transmisión, respaldo y preservación.</a:t>
            </a:r>
          </a:p>
        </p:txBody>
      </p:sp>
    </p:spTree>
    <p:extLst>
      <p:ext uri="{BB962C8B-B14F-4D97-AF65-F5344CB8AC3E}">
        <p14:creationId xmlns:p14="http://schemas.microsoft.com/office/powerpoint/2010/main" val="205014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baja docu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224" y="2044179"/>
            <a:ext cx="5341076" cy="301254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031966" y="949167"/>
            <a:ext cx="9841774" cy="5245100"/>
          </a:xfrm>
        </p:spPr>
        <p:txBody>
          <a:bodyPr>
            <a:noAutofit/>
          </a:bodyPr>
          <a:lstStyle/>
          <a:p>
            <a:pPr marL="0" indent="0" algn="just">
              <a:buNone/>
            </a:pPr>
            <a:r>
              <a:rPr lang="es-MX" sz="2400" b="1" dirty="0"/>
              <a:t>Documentos de Comprobación Administrativa Inmediata (CAI).</a:t>
            </a:r>
          </a:p>
          <a:p>
            <a:pPr marL="0" indent="0" algn="just">
              <a:buNone/>
            </a:pPr>
            <a:endParaRPr lang="es-MX" sz="2400" b="1" dirty="0"/>
          </a:p>
          <a:p>
            <a:pPr marL="0" indent="0" algn="just">
              <a:buNone/>
            </a:pPr>
            <a:r>
              <a:rPr lang="es-MX" dirty="0">
                <a:solidFill>
                  <a:schemeClr val="tx1"/>
                </a:solidFill>
              </a:rPr>
              <a:t>Es identificada como comprobante de la realización de un acto administrativo inmediato, tales como:</a:t>
            </a:r>
          </a:p>
          <a:p>
            <a:pPr algn="just"/>
            <a:r>
              <a:rPr lang="es-MX" dirty="0">
                <a:solidFill>
                  <a:schemeClr val="tx1"/>
                </a:solidFill>
              </a:rPr>
              <a:t>Vales de servicio de fotocopiado </a:t>
            </a:r>
          </a:p>
          <a:p>
            <a:pPr algn="just"/>
            <a:r>
              <a:rPr lang="es-MX" dirty="0">
                <a:solidFill>
                  <a:schemeClr val="tx1"/>
                </a:solidFill>
              </a:rPr>
              <a:t>Registros de visitantes</a:t>
            </a:r>
          </a:p>
          <a:p>
            <a:pPr algn="just"/>
            <a:r>
              <a:rPr lang="es-MX" dirty="0">
                <a:solidFill>
                  <a:schemeClr val="tx1"/>
                </a:solidFill>
              </a:rPr>
              <a:t>Préstamo de Auditorios y salas</a:t>
            </a:r>
          </a:p>
          <a:p>
            <a:pPr algn="just"/>
            <a:r>
              <a:rPr lang="es-MX" dirty="0">
                <a:solidFill>
                  <a:schemeClr val="tx1"/>
                </a:solidFill>
              </a:rPr>
              <a:t>Encuestas realizadas</a:t>
            </a:r>
          </a:p>
          <a:p>
            <a:pPr marL="0" indent="0" algn="just">
              <a:buNone/>
            </a:pPr>
            <a:r>
              <a:rPr lang="es-MX" dirty="0">
                <a:solidFill>
                  <a:schemeClr val="tx1"/>
                </a:solidFill>
              </a:rPr>
              <a:t>Su vigencia documental es inmediata o no deberá exceder el año de guarda en el archivo de trámite, por lo que no se deberá transferir al archivo de concentración y su </a:t>
            </a:r>
            <a:r>
              <a:rPr lang="es-MX" sz="1800" dirty="0">
                <a:solidFill>
                  <a:schemeClr val="tx1"/>
                </a:solidFill>
              </a:rPr>
              <a:t>baj</a:t>
            </a:r>
            <a:r>
              <a:rPr lang="es-MX" dirty="0">
                <a:solidFill>
                  <a:schemeClr val="tx1"/>
                </a:solidFill>
              </a:rPr>
              <a:t>a deberá darse de manera inmediata al término de su vigencia.</a:t>
            </a:r>
          </a:p>
          <a:p>
            <a:pPr marL="0" indent="0" algn="just">
              <a:buNone/>
            </a:pPr>
            <a:endParaRPr lang="es-MX" sz="2200" dirty="0"/>
          </a:p>
        </p:txBody>
      </p:sp>
    </p:spTree>
    <p:extLst>
      <p:ext uri="{BB962C8B-B14F-4D97-AF65-F5344CB8AC3E}">
        <p14:creationId xmlns:p14="http://schemas.microsoft.com/office/powerpoint/2010/main" val="389492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66" y="3082833"/>
            <a:ext cx="3213463" cy="162738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19349" y="1426709"/>
            <a:ext cx="9514113" cy="4466091"/>
          </a:xfrm>
        </p:spPr>
        <p:txBody>
          <a:bodyPr>
            <a:noAutofit/>
          </a:bodyPr>
          <a:lstStyle/>
          <a:p>
            <a:pPr marL="0" indent="0" algn="just">
              <a:buNone/>
            </a:pPr>
            <a:r>
              <a:rPr lang="es-MX" sz="2400" b="1" dirty="0"/>
              <a:t>Documentos de Apoyo Informativo.</a:t>
            </a:r>
          </a:p>
          <a:p>
            <a:pPr marL="0" indent="0" algn="just">
              <a:buNone/>
            </a:pPr>
            <a:endParaRPr lang="es-MX" sz="2200" dirty="0"/>
          </a:p>
          <a:p>
            <a:pPr marL="0" indent="0" algn="just">
              <a:buNone/>
            </a:pPr>
            <a:r>
              <a:rPr lang="es-MX" sz="2200" dirty="0"/>
              <a:t>Documentos que contienen información necesaria para el desarrollo de la gestión administrativa, pero que no han sido producidos por la actividad del área.</a:t>
            </a:r>
          </a:p>
          <a:p>
            <a:pPr marL="0" indent="0" algn="just">
              <a:buNone/>
            </a:pPr>
            <a:r>
              <a:rPr lang="es-MX" sz="2200" dirty="0"/>
              <a:t>Baja inmediata al término de su utilidad.</a:t>
            </a:r>
          </a:p>
          <a:p>
            <a:pPr marL="0" indent="0" algn="just">
              <a:buNone/>
            </a:pPr>
            <a:endParaRPr lang="es-MX" sz="2200" dirty="0"/>
          </a:p>
          <a:p>
            <a:pPr marL="0" indent="0" algn="just">
              <a:buNone/>
            </a:pPr>
            <a:r>
              <a:rPr lang="es-MX" sz="2200" dirty="0"/>
              <a:t>Por ejemplo:</a:t>
            </a:r>
          </a:p>
          <a:p>
            <a:pPr marL="0" indent="0" algn="just">
              <a:buNone/>
            </a:pPr>
            <a:r>
              <a:rPr lang="es-MX" sz="2200" dirty="0"/>
              <a:t>Fotocopias de libros, Revistas, de material gráfico, originales y fotocopias de información impresa localizada en las paginas web.</a:t>
            </a:r>
          </a:p>
          <a:p>
            <a:pPr marL="0" indent="0" algn="just">
              <a:buNone/>
            </a:pPr>
            <a:endParaRPr lang="es-MX" sz="2200" dirty="0"/>
          </a:p>
        </p:txBody>
      </p:sp>
    </p:spTree>
    <p:extLst>
      <p:ext uri="{BB962C8B-B14F-4D97-AF65-F5344CB8AC3E}">
        <p14:creationId xmlns:p14="http://schemas.microsoft.com/office/powerpoint/2010/main" val="1718317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3860</TotalTime>
  <Words>3821</Words>
  <Application>Microsoft Macintosh PowerPoint</Application>
  <PresentationFormat>Panorámica</PresentationFormat>
  <Paragraphs>414</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Garamond</vt:lpstr>
      <vt:lpstr>Gill Sans MT</vt:lpstr>
      <vt:lpstr>Montserrat Medium</vt:lpstr>
      <vt:lpstr>Trebuchet MS</vt:lpstr>
      <vt:lpstr>Wingdings</vt:lpstr>
      <vt:lpstr>Orgánico</vt:lpstr>
      <vt:lpstr>Clasificación y Control de archivo </vt:lpstr>
      <vt:lpstr> OBJETIVO GENERAL </vt:lpstr>
      <vt:lpstr>NORMATIVIDAD</vt:lpstr>
      <vt:lpstr>INTRODUCCIÓN</vt:lpstr>
      <vt:lpstr>   INFORMACIÓN</vt:lpstr>
      <vt:lpstr>SUJETOS OBLIGADOS</vt:lpstr>
      <vt:lpstr>Tipos de Documentos</vt:lpstr>
      <vt:lpstr>Presentación de PowerPoint</vt:lpstr>
      <vt:lpstr>Presentación de PowerPoint</vt:lpstr>
      <vt:lpstr>  Administración de Documentos: </vt:lpstr>
      <vt:lpstr>  ¿Qué es un archivo? </vt:lpstr>
      <vt:lpstr> CICLO VITAL DEL DOCUMENTO</vt:lpstr>
      <vt:lpstr>¿Por qué ordenar el archivo? </vt:lpstr>
      <vt:lpstr>   1. Identificación</vt:lpstr>
      <vt:lpstr>¿Por qué debemos hacer la identificación?                                                                                                                                                                                                                                                                                                                                                                  </vt:lpstr>
      <vt:lpstr>2. Clasificación Archivística. </vt:lpstr>
      <vt:lpstr>ALGUNOS SISTEMAS DE CLASIFICACIÓN DOCUMENTAL SON: </vt:lpstr>
      <vt:lpstr> 3. Ordenación. </vt:lpstr>
      <vt:lpstr> Ejemplos:</vt:lpstr>
      <vt:lpstr> EXPEDIENTE</vt:lpstr>
      <vt:lpstr>Presentación de PowerPoint</vt:lpstr>
      <vt:lpstr> Organización de la Unidad por los Responsables de Archivo de Trámite</vt:lpstr>
      <vt:lpstr>4. CONFORMACIÓN DEL EXPEDIENTE. </vt:lpstr>
      <vt:lpstr> Elementos básicos de la etiqueta del expediente</vt:lpstr>
      <vt:lpstr>Integración de La fórmula clasificadora </vt:lpstr>
      <vt:lpstr>EJEMPLO DE EXPEDIENTE:  ADMINISTRATIVO</vt:lpstr>
      <vt:lpstr>EJEMPLO DE EXPEDIENTE: DE PERSONAL</vt:lpstr>
      <vt:lpstr>EJEMPLO DE EXPEDIENTE: DE ALUMNO </vt:lpstr>
      <vt:lpstr>EJEMPLOS DE EXPEDIENTES: CON LEGAJO </vt:lpstr>
      <vt:lpstr>CATÁLOGO DE DISPOSICIÓN DOCUMENTAL (CADIDO)  </vt:lpstr>
      <vt:lpstr>Presentación de PowerPoint</vt:lpstr>
      <vt:lpstr>Presentación de PowerPoint</vt:lpstr>
      <vt:lpstr>Presentación de PowerPoint</vt:lpstr>
      <vt:lpstr>Técnicas de Selección</vt:lpstr>
      <vt:lpstr>Vigencia Documental.</vt:lpstr>
      <vt:lpstr>Plazo de Conservación.</vt:lpstr>
      <vt:lpstr>Finalidad del CADIDO.</vt:lpstr>
      <vt:lpstr>Inventario General de Archivo de Trámite </vt:lpstr>
      <vt:lpstr> Proceso de Transferencia Primaria</vt:lpstr>
      <vt:lpstr>Presentación de PowerPoint</vt:lpstr>
      <vt:lpstr>Presentación de PowerPoint</vt:lpstr>
      <vt:lpstr>Tratamiento de los expedientes para transferir.</vt:lpstr>
      <vt:lpstr>Expedientes Electrónicos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Microsoft Office User</cp:lastModifiedBy>
  <cp:revision>156</cp:revision>
  <dcterms:created xsi:type="dcterms:W3CDTF">2016-09-27T18:40:57Z</dcterms:created>
  <dcterms:modified xsi:type="dcterms:W3CDTF">2021-02-16T16:27:13Z</dcterms:modified>
</cp:coreProperties>
</file>